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3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6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7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8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188.xml" ContentType="application/vnd.openxmlformats-officedocument.presentationml.slideLayout+xml"/>
  <Override PartName="/ppt/theme/theme21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2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3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4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6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7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8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9.xml" ContentType="application/vnd.openxmlformats-officedocument.theme+xml"/>
  <Override PartName="/ppt/slideLayouts/slideLayout270.xml" ContentType="application/vnd.openxmlformats-officedocument.presentationml.slideLayout+xml"/>
  <Override PartName="/ppt/theme/theme30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32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33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34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35.xml" ContentType="application/vnd.openxmlformats-officedocument.theme+xml"/>
  <Override PartName="/ppt/slideLayouts/slideLayout317.xml" ContentType="application/vnd.openxmlformats-officedocument.presentationml.slideLayout+xml"/>
  <Override PartName="/ppt/theme/theme36.xml" ContentType="application/vnd.openxmlformats-officedocument.theme+xml"/>
  <Override PartName="/ppt/slideLayouts/slideLayout318.xml" ContentType="application/vnd.openxmlformats-officedocument.presentationml.slideLayout+xml"/>
  <Override PartName="/ppt/theme/theme37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38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39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4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4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4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44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5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4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47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8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50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51.xml" ContentType="application/vnd.openxmlformats-officedocument.theme+xml"/>
  <Override PartName="/ppt/tags/tag33.xml" ContentType="application/vnd.openxmlformats-officedocument.presentationml.tags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52.xml" ContentType="application/vnd.openxmlformats-officedocument.theme+xml"/>
  <Override PartName="/ppt/tags/tag34.xml" ContentType="application/vnd.openxmlformats-officedocument.presentationml.tags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53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54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5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56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7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0" r:id="rId2"/>
    <p:sldMasterId id="2147483684" r:id="rId3"/>
    <p:sldMasterId id="2147483735" r:id="rId4"/>
    <p:sldMasterId id="2147483748" r:id="rId5"/>
    <p:sldMasterId id="2147483761" r:id="rId6"/>
    <p:sldMasterId id="2147483774" r:id="rId7"/>
    <p:sldMasterId id="2147483787" r:id="rId8"/>
    <p:sldMasterId id="2147483813" r:id="rId9"/>
    <p:sldMasterId id="2147483956" r:id="rId10"/>
    <p:sldMasterId id="2147484020" r:id="rId11"/>
    <p:sldMasterId id="2147484038" r:id="rId12"/>
    <p:sldMasterId id="2147484081" r:id="rId13"/>
    <p:sldMasterId id="2147484111" r:id="rId14"/>
    <p:sldMasterId id="2147484144" r:id="rId15"/>
    <p:sldMasterId id="2147484156" r:id="rId16"/>
    <p:sldMasterId id="2147484231" r:id="rId17"/>
    <p:sldMasterId id="2147484262" r:id="rId18"/>
    <p:sldMasterId id="2147484362" r:id="rId19"/>
    <p:sldMasterId id="2147484380" r:id="rId20"/>
    <p:sldMasterId id="2147484482" r:id="rId21"/>
    <p:sldMasterId id="2147484561" r:id="rId22"/>
    <p:sldMasterId id="2147484620" r:id="rId23"/>
    <p:sldMasterId id="2147484644" r:id="rId24"/>
    <p:sldMasterId id="2147485096" r:id="rId25"/>
    <p:sldMasterId id="2147485135" r:id="rId26"/>
    <p:sldMasterId id="2147485159" r:id="rId27"/>
    <p:sldMasterId id="2147485200" r:id="rId28"/>
    <p:sldMasterId id="2147485289" r:id="rId29"/>
    <p:sldMasterId id="2147485317" r:id="rId30"/>
    <p:sldMasterId id="2147485358" r:id="rId31"/>
    <p:sldMasterId id="2147485369" r:id="rId32"/>
    <p:sldMasterId id="2147485407" r:id="rId33"/>
    <p:sldMasterId id="2147485414" r:id="rId34"/>
    <p:sldMasterId id="2147485426" r:id="rId35"/>
    <p:sldMasterId id="2147485488" r:id="rId36"/>
    <p:sldMasterId id="2147485518" r:id="rId37"/>
    <p:sldMasterId id="2147485552" r:id="rId38"/>
    <p:sldMasterId id="2147485590" r:id="rId39"/>
    <p:sldMasterId id="2147485607" r:id="rId40"/>
    <p:sldMasterId id="2147485672" r:id="rId41"/>
    <p:sldMasterId id="2147485681" r:id="rId42"/>
    <p:sldMasterId id="2147485693" r:id="rId43"/>
    <p:sldMasterId id="2147485724" r:id="rId44"/>
    <p:sldMasterId id="2147485763" r:id="rId45"/>
    <p:sldMasterId id="2147485775" r:id="rId46"/>
    <p:sldMasterId id="2147485829" r:id="rId47"/>
    <p:sldMasterId id="2147485856" r:id="rId48"/>
    <p:sldMasterId id="2147485884" r:id="rId49"/>
    <p:sldMasterId id="2147485925" r:id="rId50"/>
    <p:sldMasterId id="2147485929" r:id="rId51"/>
    <p:sldMasterId id="2147485935" r:id="rId52"/>
    <p:sldMasterId id="2147485941" r:id="rId53"/>
    <p:sldMasterId id="2147485953" r:id="rId54"/>
    <p:sldMasterId id="2147485965" r:id="rId55"/>
    <p:sldMasterId id="2147485978" r:id="rId56"/>
    <p:sldMasterId id="2147486004" r:id="rId57"/>
    <p:sldMasterId id="2147486011" r:id="rId58"/>
  </p:sldMasterIdLst>
  <p:notesMasterIdLst>
    <p:notesMasterId r:id="rId73"/>
  </p:notesMasterIdLst>
  <p:handoutMasterIdLst>
    <p:handoutMasterId r:id="rId74"/>
  </p:handoutMasterIdLst>
  <p:sldIdLst>
    <p:sldId id="480" r:id="rId59"/>
    <p:sldId id="3510" r:id="rId60"/>
    <p:sldId id="855" r:id="rId61"/>
    <p:sldId id="2447" r:id="rId62"/>
    <p:sldId id="856" r:id="rId63"/>
    <p:sldId id="3511" r:id="rId64"/>
    <p:sldId id="3399" r:id="rId65"/>
    <p:sldId id="3344" r:id="rId66"/>
    <p:sldId id="3513" r:id="rId67"/>
    <p:sldId id="3514" r:id="rId68"/>
    <p:sldId id="3512" r:id="rId69"/>
    <p:sldId id="3348" r:id="rId70"/>
    <p:sldId id="2760" r:id="rId71"/>
    <p:sldId id="934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C62486-F673-4DA2-8D33-73960EB81263}">
          <p14:sldIdLst>
            <p14:sldId id="480"/>
            <p14:sldId id="3510"/>
            <p14:sldId id="855"/>
            <p14:sldId id="2447"/>
            <p14:sldId id="856"/>
            <p14:sldId id="3511"/>
            <p14:sldId id="3399"/>
            <p14:sldId id="3344"/>
            <p14:sldId id="3513"/>
            <p14:sldId id="3514"/>
            <p14:sldId id="3512"/>
            <p14:sldId id="3348"/>
            <p14:sldId id="2760"/>
            <p14:sldId id="934"/>
          </p14:sldIdLst>
        </p14:section>
        <p14:section name="Default Section" id="{9C472F02-0501-4BF4-B8B3-18599FF66F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Brown" initials="" lastIdx="1" clrIdx="0"/>
  <p:cmAuthor id="1" name="MJenny" initials="" lastIdx="1" clrIdx="1"/>
  <p:cmAuthor id="2" name="Andy Cebula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06600"/>
    <a:srgbClr val="FF7C80"/>
    <a:srgbClr val="FFFF99"/>
    <a:srgbClr val="99FF33"/>
    <a:srgbClr val="FF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5" autoAdjust="0"/>
    <p:restoredTop sz="45554" autoAdjust="0"/>
  </p:normalViewPr>
  <p:slideViewPr>
    <p:cSldViewPr>
      <p:cViewPr varScale="1">
        <p:scale>
          <a:sx n="68" d="100"/>
          <a:sy n="68" d="100"/>
        </p:scale>
        <p:origin x="10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16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-1728" y="31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8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4.xml"/><Relationship Id="rId80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8946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9698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21" tIns="48409" rIns="96821" bIns="48409" numCol="1" anchor="t" anchorCtr="0" compatLnSpc="1">
            <a:prstTxWarp prst="textNoShape">
              <a:avLst/>
            </a:prstTxWarp>
          </a:bodyPr>
          <a:lstStyle>
            <a:lvl1pPr defTabSz="939646">
              <a:defRPr sz="14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832" y="0"/>
            <a:ext cx="3169698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21" tIns="48409" rIns="96821" bIns="48409" numCol="1" anchor="t" anchorCtr="0" compatLnSpc="1">
            <a:prstTxWarp prst="textNoShape">
              <a:avLst/>
            </a:prstTxWarp>
          </a:bodyPr>
          <a:lstStyle>
            <a:lvl1pPr algn="r" defTabSz="939646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0FAFADCA-FD98-4A17-A331-786850B84B35}" type="datetimeFigureOut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3900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2" rIns="98488" bIns="49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3526" y="4561318"/>
            <a:ext cx="5848150" cy="43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21" tIns="48409" rIns="96821" bIns="48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9325"/>
            <a:ext cx="3169698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21" tIns="48409" rIns="96821" bIns="48409" numCol="1" anchor="b" anchorCtr="0" compatLnSpc="1">
            <a:prstTxWarp prst="textNoShape">
              <a:avLst/>
            </a:prstTxWarp>
          </a:bodyPr>
          <a:lstStyle>
            <a:lvl1pPr defTabSz="939646">
              <a:defRPr sz="14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832" y="9119325"/>
            <a:ext cx="3169698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21" tIns="48409" rIns="96821" bIns="48409" numCol="1" anchor="b" anchorCtr="0" compatLnSpc="1">
            <a:prstTxWarp prst="textNoShape">
              <a:avLst/>
            </a:prstTxWarp>
          </a:bodyPr>
          <a:lstStyle>
            <a:lvl1pPr algn="r" defTabSz="939646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A97D8588-3D50-46CA-936D-2A0730141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949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3900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2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822"/>
            <a:fld id="{487262D5-E6D3-409F-A960-9E88887C4DB9}" type="slidenum">
              <a:rPr lang="en-US" smtClean="0"/>
              <a:pPr defTabSz="938822"/>
              <a:t>1</a:t>
            </a:fld>
            <a:endParaRPr lang="en-US" dirty="0"/>
          </a:p>
        </p:txBody>
      </p:sp>
      <p:sp>
        <p:nvSpPr>
          <p:cNvPr id="3225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882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9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defRPr/>
            </a:pPr>
            <a:fld id="{92ED03D4-0D60-495C-985E-4CF3AFF33794}" type="slidenum">
              <a:rPr lang="en-US" sz="1800" kern="0">
                <a:solidFill>
                  <a:prstClr val="black"/>
                </a:solidFill>
              </a:rPr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3900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870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8822"/>
            <a:endParaRPr lang="en-US" dirty="0"/>
          </a:p>
        </p:txBody>
      </p:sp>
      <p:sp>
        <p:nvSpPr>
          <p:cNvPr id="3287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822"/>
            <a:fld id="{DDDD8B45-B7F0-491A-8E3D-E8612E95E87C}" type="slidenum">
              <a:rPr lang="en-US" smtClean="0"/>
              <a:pPr defTabSz="938822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9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33488" y="715963"/>
            <a:ext cx="4751387" cy="3563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52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170" fontAlgn="auto">
              <a:spcBef>
                <a:spcPts val="0"/>
              </a:spcBef>
              <a:spcAft>
                <a:spcPts val="0"/>
              </a:spcAft>
              <a:defRPr/>
            </a:pPr>
            <a:fld id="{47DD41F7-9E2B-4D0D-8DA1-05E64C1E7B60}" type="slidenum">
              <a:rPr lang="en-US" sz="1900" kern="0">
                <a:solidFill>
                  <a:srgbClr val="000000"/>
                </a:solidFill>
              </a:rPr>
              <a:pPr defTabSz="92817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9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4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D8588-3D50-46CA-936D-2A07301417B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3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D8588-3D50-46CA-936D-2A07301417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9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3900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461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8822"/>
            <a:endParaRPr lang="en-US" dirty="0"/>
          </a:p>
        </p:txBody>
      </p:sp>
      <p:sp>
        <p:nvSpPr>
          <p:cNvPr id="3246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822"/>
            <a:fld id="{9E125102-7D79-4C65-9C1A-7C97864FA098}" type="slidenum">
              <a:rPr lang="en-US" smtClean="0"/>
              <a:pPr defTabSz="938822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5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3900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66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8822"/>
            <a:endParaRPr lang="en-US" dirty="0"/>
          </a:p>
        </p:txBody>
      </p:sp>
      <p:sp>
        <p:nvSpPr>
          <p:cNvPr id="326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822"/>
            <a:fld id="{2D3D5DDC-00F6-46E2-9F17-300019BA7A05}" type="slidenum">
              <a:rPr lang="en-US" smtClean="0"/>
              <a:pPr defTabSz="938822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D8588-3D50-46CA-936D-2A07301417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0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3900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870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8822"/>
            <a:endParaRPr lang="en-US" dirty="0"/>
          </a:p>
        </p:txBody>
      </p:sp>
      <p:sp>
        <p:nvSpPr>
          <p:cNvPr id="3287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822"/>
            <a:fld id="{DDDD8B45-B7F0-491A-8E3D-E8612E95E87C}" type="slidenum">
              <a:rPr lang="en-US" smtClean="0"/>
              <a:pPr defTabSz="938822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1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3900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870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8822"/>
            <a:endParaRPr lang="en-US" dirty="0"/>
          </a:p>
        </p:txBody>
      </p:sp>
      <p:sp>
        <p:nvSpPr>
          <p:cNvPr id="3287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822"/>
            <a:fld id="{DDDD8B45-B7F0-491A-8E3D-E8612E95E87C}" type="slidenum">
              <a:rPr lang="en-US" smtClean="0"/>
              <a:pPr defTabSz="938822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9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FEFC-E025-4A03-9A8F-B839EA238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defRPr/>
            </a:pPr>
            <a:fld id="{92ED03D4-0D60-495C-985E-4CF3AFF33794}" type="slidenum">
              <a:rPr lang="en-US" sz="1800" kern="0">
                <a:solidFill>
                  <a:prstClr val="black"/>
                </a:solidFill>
              </a:rPr>
              <a:pPr defTabSz="91418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5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FEFC-E025-4A03-9A8F-B839EA238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3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3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7" Type="http://schemas.openxmlformats.org/officeDocument/2006/relationships/image" Target="../media/image3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.bin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7" Type="http://schemas.openxmlformats.org/officeDocument/2006/relationships/image" Target="../media/image3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.bin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9.xml"/><Relationship Id="rId7" Type="http://schemas.openxmlformats.org/officeDocument/2006/relationships/oleObject" Target="../embeddings/oleObject9.bin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7" Type="http://schemas.openxmlformats.org/officeDocument/2006/relationships/image" Target="../media/image3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7" Type="http://schemas.openxmlformats.org/officeDocument/2006/relationships/image" Target="../media/image3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1.bin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7" Type="http://schemas.openxmlformats.org/officeDocument/2006/relationships/image" Target="../media/image3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2.bin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4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8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7" Type="http://schemas.openxmlformats.org/officeDocument/2006/relationships/image" Target="../media/image42.jpeg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jpe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4.bin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5.bin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3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5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6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5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RTCA-P356-Logo_t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205" y="990601"/>
            <a:ext cx="2659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0" y="4572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RTCA_logo_fina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2" y="5143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 userDrawn="1"/>
        </p:nvSpPr>
        <p:spPr>
          <a:xfrm>
            <a:off x="685800" y="457200"/>
            <a:ext cx="77724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8" descr="RTCA_logo_fina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19402" y="6667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2590810"/>
            <a:ext cx="7772400" cy="1470025"/>
          </a:xfrm>
        </p:spPr>
        <p:txBody>
          <a:bodyPr/>
          <a:lstStyle>
            <a:lvl1pPr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1371600" y="4419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9E3E-23E5-4DF5-9485-5CF95676A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3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7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5" y="1508127"/>
            <a:ext cx="8050213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/>
          <a:srcRect l="848" r="31892"/>
          <a:stretch>
            <a:fillRect/>
          </a:stretch>
        </p:blipFill>
        <p:spPr bwMode="auto">
          <a:xfrm>
            <a:off x="5578480" y="-1588"/>
            <a:ext cx="3565525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40" y="4497398"/>
            <a:ext cx="4822825" cy="132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  <a:br>
              <a:rPr lang="en-US" sz="1600" dirty="0">
                <a:solidFill>
                  <a:srgbClr val="1D2F68"/>
                </a:solidFill>
              </a:rPr>
            </a:br>
            <a:endParaRPr lang="en-US" sz="1600" dirty="0">
              <a:solidFill>
                <a:srgbClr val="1D2F68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61" y="271465"/>
            <a:ext cx="2895601" cy="909637"/>
            <a:chOff x="3700" y="171"/>
            <a:chExt cx="182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93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8C58F1-2C15-4382-9111-0B2462866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8799-E9EE-43A6-914A-9647934F1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2A6468-E496-4247-B56C-3789BC5C7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ED1A9E-E4D0-4820-8A9E-C2CC8A78D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DD0D67-F6FB-4703-AAFC-C101D315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44ED354-010B-40CC-95C7-DFBF77C6B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353185"/>
            <a:ext cx="7239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</a:rPr>
              <a:t>METRICS HARMONIZATION                        FEDERAL AVIATION ADMINISTRATION</a:t>
            </a:r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</p:cxn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90538" y="6353185"/>
            <a:ext cx="7239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</a:rPr>
              <a:t>METRICS HARMONIZATION                        FEDERAL AVIATION ADMINISTRATION</a:t>
            </a: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</p:cxn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2" y="474663"/>
            <a:ext cx="8101013" cy="532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353185"/>
            <a:ext cx="7239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</a:rPr>
              <a:t>METRICS HARMONIZATION                        FEDERAL AVIATION ADMINISTRATION</a:t>
            </a:r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74663"/>
            <a:ext cx="806132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8807" y="1206502"/>
            <a:ext cx="8050213" cy="45894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/>
          <a:srcRect l="848" r="31892"/>
          <a:stretch>
            <a:fillRect/>
          </a:stretch>
        </p:blipFill>
        <p:spPr bwMode="auto">
          <a:xfrm>
            <a:off x="5578480" y="-1588"/>
            <a:ext cx="3565525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40" y="4497388"/>
            <a:ext cx="4822825" cy="1077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  <a:cs typeface="Arial" charset="0"/>
              </a:rPr>
              <a:t>Presented to: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  <a:cs typeface="Arial" charset="0"/>
              </a:rPr>
              <a:t>By: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  <a:cs typeface="Arial" charset="0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61" y="271465"/>
            <a:ext cx="2895601" cy="909637"/>
            <a:chOff x="3700" y="171"/>
            <a:chExt cx="182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5" y="6248400"/>
            <a:ext cx="1673225" cy="457200"/>
          </a:xfrm>
        </p:spPr>
        <p:txBody>
          <a:bodyPr/>
          <a:lstStyle>
            <a:lvl1pPr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AAE2-F01A-4D45-AE97-6C41B555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A4D9-CEEF-49F1-ABF7-E74C04A59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BC782-7499-422A-BD99-FFFF70BE2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A528-294E-474B-B9F6-051B13411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21E5-43F9-4209-8490-EBE7533AB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DB46-C785-4C01-B832-08C26F668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/>
          <a:srcRect l="848" r="31892"/>
          <a:stretch>
            <a:fillRect/>
          </a:stretch>
        </p:blipFill>
        <p:spPr bwMode="auto">
          <a:xfrm>
            <a:off x="5578480" y="-1588"/>
            <a:ext cx="3565525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40" y="4497388"/>
            <a:ext cx="4822825" cy="1077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  <a:cs typeface="Arial" charset="0"/>
              </a:rPr>
              <a:t>Presented to: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  <a:cs typeface="Arial" charset="0"/>
              </a:rPr>
              <a:t>By: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  <a:cs typeface="Arial" charset="0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61" y="271465"/>
            <a:ext cx="2895601" cy="909637"/>
            <a:chOff x="3700" y="171"/>
            <a:chExt cx="182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5" y="6248400"/>
            <a:ext cx="1673225" cy="457200"/>
          </a:xfrm>
        </p:spPr>
        <p:txBody>
          <a:bodyPr/>
          <a:lstStyle>
            <a:lvl1pPr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06D3-B974-4EEC-ABE0-01B4A5832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348C-436C-4068-8D4E-EF3ED3D27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58339-6347-401E-8D63-25DAD385E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1FDB-8D90-4BE0-9487-5ACE5E9BB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1327-5240-4BA7-9C16-97896B19E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E6D-70AB-4CEB-B8E1-17C985EC9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8EA4-2126-476D-8A81-B571989DA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488950" y="6086485"/>
            <a:ext cx="13208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 userDrawn="1"/>
        </p:nvSpPr>
        <p:spPr>
          <a:xfrm>
            <a:off x="6811968" y="6053148"/>
            <a:ext cx="176847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73743" y="2246313"/>
            <a:ext cx="319563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5C94-DB79-4502-8A38-93FC9E6F73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53F9-FC45-4CE5-A4B8-8A147FE1F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4F48-2DC6-40A6-B8E2-8A691EED8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7A82-49B9-4B49-82ED-A0BED30D8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100E-F09A-440B-A28E-9983B8D0C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8CDC-1FA9-45A4-A4A1-67709D4E1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78A9-7195-4D3B-8DAC-DFE1B57BE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625C-5B4F-4AF2-AA0D-8006E9BA4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6297-226B-47B2-A3F4-6DF82FC55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8CC8-B651-47C1-8D97-153EEAB24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CB6A-45BB-4092-82A4-1B35B3C09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B2C5-1061-4803-B8D2-44EFB49BF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D97F-CA23-4CA3-8C0E-D464C2E63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FED48-3815-4604-B591-EAF45F052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4A9C-B5BC-4CA0-ADFE-96C96EF84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B8A5-0D21-4C42-BDAE-018C5B08E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FA43-05A7-4638-913A-1A7943A15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1581-2E3F-45A5-99FF-2234B1D5F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D332-5423-4C31-AB6E-95481A321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5F48-BA7E-440B-9089-A920CEAA7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7802-8F43-4F6B-8736-547EBD220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defRPr>
            </a:lvl1pPr>
          </a:lstStyle>
          <a:p>
            <a:pPr>
              <a:defRPr/>
            </a:pPr>
            <a:fld id="{C328F1D5-8751-4A67-AA16-76AA3F601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/>
          <a:srcRect l="848" r="31892"/>
          <a:stretch>
            <a:fillRect/>
          </a:stretch>
        </p:blipFill>
        <p:spPr bwMode="auto">
          <a:xfrm>
            <a:off x="5578480" y="-1588"/>
            <a:ext cx="3565525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61" y="271465"/>
            <a:ext cx="2895601" cy="909637"/>
            <a:chOff x="3700" y="171"/>
            <a:chExt cx="1824" cy="573"/>
          </a:xfrm>
        </p:grpSpPr>
        <p:pic>
          <p:nvPicPr>
            <p:cNvPr id="6" name="Picture 107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charset="-128"/>
                  <a:cs typeface="Arial" pitchFamily="34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charset="-128"/>
                  <a:cs typeface="Arial" pitchFamily="34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5" y="6248400"/>
            <a:ext cx="1673225" cy="457200"/>
          </a:xfrm>
        </p:spPr>
        <p:txBody>
          <a:bodyPr/>
          <a:lstStyle>
            <a:lvl1pPr>
              <a:defRPr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30F55D04-2ED9-4316-8269-EF3E93A6D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6D84C807-5A26-495A-9CAA-731CDE218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EC17033A-D444-43E8-AD17-BFCF302DE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F90AA8C8-D98D-49FC-90F5-A7705F25B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B3BF1DA6-C7CE-4DD5-B877-69F202A8B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/>
          <a:srcRect l="848" r="31892"/>
          <a:stretch>
            <a:fillRect/>
          </a:stretch>
        </p:blipFill>
        <p:spPr bwMode="auto">
          <a:xfrm>
            <a:off x="5578480" y="-1588"/>
            <a:ext cx="3565525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61" y="271465"/>
            <a:ext cx="2895601" cy="909637"/>
            <a:chOff x="3700" y="171"/>
            <a:chExt cx="1824" cy="573"/>
          </a:xfrm>
        </p:grpSpPr>
        <p:pic>
          <p:nvPicPr>
            <p:cNvPr id="6" name="Picture 107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C20B-98E9-4699-8526-4387EC1C0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5" y="6248400"/>
            <a:ext cx="1673225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>
                    <a:lumMod val="75000"/>
                  </a:srgbClr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>
                    <a:lumMod val="75000"/>
                  </a:srgbClr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37BBBB-7BB7-4973-9E25-C077A8091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9593" y="6248400"/>
            <a:ext cx="1736725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575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887AC9-F078-471B-93DC-BF49BB389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9593" y="6248400"/>
            <a:ext cx="1736725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4575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0F73AF7-29B2-4290-BCB8-6B7E9F9F9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0875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1B6D68-187B-4AB5-8BF0-4EA5CB790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9593" y="6248400"/>
            <a:ext cx="1736725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575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0FF3DF-787C-4024-BB28-1A8C90934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20888" y="0"/>
            <a:ext cx="341312" cy="685800"/>
          </a:xfrm>
          <a:prstGeom prst="rect">
            <a:avLst/>
          </a:prstGeom>
          <a:solidFill>
            <a:srgbClr val="FDAA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2500"/>
              </a:lnSpc>
              <a:spcAft>
                <a:spcPts val="1000"/>
              </a:spcAft>
              <a:buClr>
                <a:srgbClr val="FDAA03"/>
              </a:buCl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62200" y="0"/>
            <a:ext cx="67818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2500"/>
              </a:lnSpc>
              <a:spcAft>
                <a:spcPts val="1000"/>
              </a:spcAft>
              <a:buClr>
                <a:srgbClr val="FDAA03"/>
              </a:buCl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5" y="6418273"/>
            <a:ext cx="1158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35617" y="6596063"/>
            <a:ext cx="195598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en-US" sz="600" dirty="0">
                <a:solidFill>
                  <a:srgbClr val="000000"/>
                </a:solidFill>
                <a:cs typeface="Arial" charset="0"/>
              </a:rPr>
              <a:t>© 2009 the MITRE Corporation. All rights reserved.</a:t>
            </a:r>
            <a:endParaRPr lang="en-US" altLang="en-US" sz="7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Picture 4" descr="C:\Documents and Settings\jschleit\Desktop\BOT_February\TehnologyDay\PPTTempl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04804" y="6535747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0000"/>
                </a:solidFill>
              </a:rPr>
              <a:t>for Internal MITRE Use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2743200"/>
            <a:ext cx="3810000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14807"/>
            <a:ext cx="3962400" cy="76358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1"/>
            <a:ext cx="3657600" cy="4114800"/>
          </a:xfrm>
        </p:spPr>
        <p:txBody>
          <a:bodyPr/>
          <a:lstStyle>
            <a:lvl1pPr marL="0" indent="0">
              <a:defRPr sz="2000"/>
            </a:lvl1pPr>
            <a:lvl2pPr marL="344488" indent="-1588">
              <a:defRPr sz="1800"/>
            </a:lvl2pPr>
            <a:lvl3pPr marL="746125" indent="-1588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371601"/>
            <a:ext cx="3657600" cy="4114800"/>
          </a:xfrm>
        </p:spPr>
        <p:txBody>
          <a:bodyPr/>
          <a:lstStyle>
            <a:lvl1pPr marL="0" indent="0">
              <a:defRPr sz="2000"/>
            </a:lvl1pPr>
            <a:lvl2pPr marL="344488" indent="-1588"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2872-F7B2-4E2D-B39E-D51A24082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10"/>
            <a:ext cx="3657600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57400"/>
            <a:ext cx="36576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71610"/>
            <a:ext cx="3657600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057400"/>
            <a:ext cx="36576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397635"/>
            <a:ext cx="533400" cy="231775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6602B535-A941-443B-8316-37D2203EE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1371600"/>
            <a:ext cx="1828799" cy="1371600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1"/>
            <a:ext cx="5486400" cy="411480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6" y="2743201"/>
            <a:ext cx="1828799" cy="27432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397635"/>
            <a:ext cx="533400" cy="231775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84EF7A8-EF98-4AC0-B535-5C6325B68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4807"/>
            <a:ext cx="54864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681547"/>
            <a:ext cx="54864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397635"/>
            <a:ext cx="533400" cy="231775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0C085E7-593A-4FC7-8184-3009E12FB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"/>
            <a:ext cx="9144000" cy="6856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97635"/>
            <a:ext cx="533400" cy="231775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7461518-83BB-4CF4-A56E-EE7CBB10A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934200" y="1981204"/>
            <a:ext cx="149592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US" sz="1200" dirty="0">
                <a:solidFill>
                  <a:srgbClr val="00B0F0"/>
                </a:solidFill>
                <a:cs typeface="Arial" charset="0"/>
              </a:rPr>
              <a:t>Modeled Baselines</a:t>
            </a:r>
          </a:p>
          <a:p>
            <a:pPr eaLnBrk="0" hangingPunct="0">
              <a:defRPr/>
            </a:pPr>
            <a:r>
              <a:rPr lang="en-US" sz="1200" dirty="0">
                <a:solidFill>
                  <a:srgbClr val="FF0000"/>
                </a:solidFill>
                <a:cs typeface="Arial" charset="0"/>
              </a:rPr>
              <a:t>Modeled Proposals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1" y="295275"/>
            <a:ext cx="4267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65737" y="319088"/>
            <a:ext cx="3563937" cy="23272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76200" y="2776538"/>
            <a:ext cx="4400550" cy="28622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48204" y="2776538"/>
            <a:ext cx="4430713" cy="28622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8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7313" y="6610360"/>
            <a:ext cx="493712" cy="195263"/>
          </a:xfrm>
          <a:prstGeom prst="rect">
            <a:avLst/>
          </a:prstGeom>
        </p:spPr>
        <p:txBody>
          <a:bodyPr/>
          <a:lstStyle>
            <a:lvl1pPr eaLnBrk="0" hangingPunct="0">
              <a:defRPr sz="1400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41626317-3B84-4F60-8D6F-137562F12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05805" y="6381750"/>
            <a:ext cx="70961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29248D-080F-47DE-8592-12956DBE8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9248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9248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FB80-B306-45F2-B6A6-0AA31D901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36875" y="6477000"/>
            <a:ext cx="3276600" cy="381000"/>
          </a:xfrm>
        </p:spPr>
        <p:txBody>
          <a:bodyPr rtlCol="0"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E03689-3835-4A58-84BB-F4850C6CD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nding and Inc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24200"/>
            <a:ext cx="8229600" cy="28146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B42E50-9931-40E5-9C18-BDF3337A9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936875" y="6477000"/>
            <a:ext cx="3276600" cy="381000"/>
          </a:xfrm>
        </p:spPr>
        <p:txBody>
          <a:bodyPr rtlCol="0"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990600"/>
          </a:xfrm>
        </p:spPr>
        <p:txBody>
          <a:bodyPr anchor="t"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762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944238C-40FD-4F27-A8AC-3FC691270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0E7BD1D-21DC-43E3-8229-E9F91ACCD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59B7477-0E9A-49FE-85D4-5C9D17939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E3A3208-AC71-42CD-B639-4F1870501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1336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A00740D9-B6CF-47F9-A8BB-2DFA58521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702" y="2105035"/>
            <a:ext cx="8367713" cy="1446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  <a:cs typeface="Arial" pitchFamily="34" charset="0"/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43800" y="6400800"/>
            <a:ext cx="2133600" cy="23495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E4A08D0-FB80-41FA-8847-D1C0AF414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1336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5F400D5-9D03-47BB-ADE5-B4B135C9A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and I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52400" y="3962400"/>
            <a:ext cx="8839200" cy="21336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ct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492885"/>
            <a:ext cx="21336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6BC41E7-6714-45BE-9C4D-86A6AC0A4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Tx/>
              <a:buBlip>
                <a:blip r:embed="rId2"/>
              </a:buBlip>
              <a:defRPr baseline="0">
                <a:solidFill>
                  <a:srgbClr val="000000"/>
                </a:solidFill>
              </a:defRPr>
            </a:lvl1pPr>
            <a:lvl2pPr>
              <a:spcBef>
                <a:spcPts val="9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2pPr>
            <a:lvl3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3pPr>
            <a:lvl4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4pPr>
            <a:lvl5pPr>
              <a:spcBef>
                <a:spcPts val="3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F84D-E023-4155-B933-2FDD9E39E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F772-93CC-4103-BDAE-74A984FE2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gram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26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A48794-9E1A-41E4-AEC3-34F94EF29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b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0531183-98CF-43D5-A841-3D8FFB7E9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9248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9248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36875" y="6477000"/>
            <a:ext cx="3276600" cy="381000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93FEAAF-F52B-4309-9AEB-D7942A94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nding and Inc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24200"/>
            <a:ext cx="8229600" cy="28146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A21CE85-E826-489A-9D63-6CD51A5A0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936875" y="6477000"/>
            <a:ext cx="3276600" cy="381000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990600"/>
          </a:xfrm>
        </p:spPr>
        <p:txBody>
          <a:bodyPr anchor="t"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762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0D7DDA5-E6E3-49A0-8432-4CE90A1BA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58A894B9-B5C7-4146-A4C1-CA6282F8B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F7C73F33-6376-4303-B980-BA815768E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B4AB0A3-2484-4ED6-AF63-0BEB1C536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AD3ABD44-6BFB-456D-9E87-DECE8A468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9BE2-8FFE-45DF-8E0E-09C6B0517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702" y="2105035"/>
            <a:ext cx="8367713" cy="1446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  <a:cs typeface="Arial" pitchFamily="34" charset="0"/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43800" y="6400800"/>
            <a:ext cx="2133600" cy="234950"/>
          </a:xfrm>
        </p:spPr>
        <p:txBody>
          <a:bodyPr rtlCol="0"/>
          <a:lstStyle>
            <a:lvl1pPr algn="ctr">
              <a:defRPr sz="1400" b="1">
                <a:solidFill>
                  <a:prstClr val="black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3648C970-9CB8-4579-BAA4-44C1F305B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DD863B0-1778-4FAF-81D8-17938C239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and I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52400" y="3962400"/>
            <a:ext cx="8839200" cy="21336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49288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4387E03-72BA-410B-BFDC-6054CDA42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gram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26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438400" cy="365125"/>
          </a:xfrm>
        </p:spPr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F55F15FB-3F95-4E7B-B35C-A5FEAB8B2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b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2E97DE9-D17E-46DF-8769-96C1E7F73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977DF09-89D9-49BD-83FD-9E587DBF7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488950" y="6086485"/>
            <a:ext cx="13208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 userDrawn="1"/>
        </p:nvSpPr>
        <p:spPr>
          <a:xfrm>
            <a:off x="6811968" y="6053148"/>
            <a:ext cx="1768475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73743" y="2246313"/>
            <a:ext cx="319563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97AC6CC-0931-4AD1-9401-57AE46858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A5EB693-6B5B-49DB-8E84-81D52DEB5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51BEF77-D1F9-4B7B-A81C-815C5A89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53CC3F7-CEDF-48F5-BB87-D4A3B58D1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C5FF-526B-4F1A-9818-0138A126CC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F4954AF-FAD3-4B8A-94F6-883301403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8CC29F5-93AD-4E40-BD3B-55BAA85F5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57AEE8B-F2DD-4213-B553-914E6ED7B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9248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9248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85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36875" y="6477000"/>
            <a:ext cx="32766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F9321A9-05E4-4A31-A93E-73C423013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270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nding and Inc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24200"/>
            <a:ext cx="8229600" cy="28146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D8BE9C3-BC25-45F7-A587-3F88C29B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936875" y="6477000"/>
            <a:ext cx="32766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727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990600"/>
          </a:xfrm>
        </p:spPr>
        <p:txBody>
          <a:bodyPr anchor="t"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762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5AC868C-69F3-49C4-8C6B-C5F3E0466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667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0455885-AD6F-43D9-B3B8-C60B02DEE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557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924F267-D43A-4C24-8103-C58B705CD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437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D182109-A6FA-49C4-9ACB-CC4BAEC04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98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>
              <a:defRPr/>
            </a:pPr>
            <a:fld id="{A051AACE-0686-4398-B5AB-A4A79D589B83}" type="slidenum">
              <a:rPr lang="en-US" sz="1200" b="1">
                <a:solidFill>
                  <a:srgbClr val="FFFFFF"/>
                </a:solidFill>
                <a:latin typeface="Arial" pitchFamily="34" charset="0"/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Federal Aviation</a:t>
              </a:r>
            </a:p>
            <a:p>
              <a:pPr defTabSz="45720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Administration</a:t>
              </a:r>
            </a:p>
          </p:txBody>
        </p:sp>
      </p:grp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>
              <a:defRPr/>
            </a:pPr>
            <a:fld id="{E01FCE67-1F30-4F87-A93B-4AA69160F35D}" type="slidenum">
              <a:rPr lang="en-US" sz="1200" b="1">
                <a:solidFill>
                  <a:srgbClr val="FFFFFF"/>
                </a:solidFill>
                <a:latin typeface="Arial" pitchFamily="34" charset="0"/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12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Federal Aviation</a:t>
              </a:r>
            </a:p>
            <a:p>
              <a:pPr defTabSz="45720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Administration</a:t>
              </a:r>
            </a:p>
          </p:txBody>
        </p:sp>
      </p:grpSp>
      <p:pic>
        <p:nvPicPr>
          <p:cNvPr id="14" name="Picture 8" descr="c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71"/>
          <p:cNvSpPr txBox="1">
            <a:spLocks noChangeArrowheads="1"/>
          </p:cNvSpPr>
          <p:nvPr userDrawn="1"/>
        </p:nvSpPr>
        <p:spPr bwMode="ltGray">
          <a:xfrm>
            <a:off x="6692905" y="447679"/>
            <a:ext cx="1962845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>
              <a:lnSpc>
                <a:spcPct val="85000"/>
              </a:lnSpc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Federal Aviation</a:t>
            </a:r>
          </a:p>
          <a:p>
            <a:pPr defTabSz="457200">
              <a:lnSpc>
                <a:spcPct val="85000"/>
              </a:lnSpc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Administration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20000"/>
              </a:spcBef>
              <a:defRPr/>
            </a:pPr>
            <a:endParaRPr lang="en-US" sz="28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23" descr="transpare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75330" y="184152"/>
            <a:ext cx="9747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0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endParaRPr lang="en-US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endParaRPr lang="en-US" dirty="0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fld id="{0B3D02C7-A60C-411E-A685-1D6539369B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A05A2521-B882-4E8B-9EAD-96DCE92FD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042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702" y="2105035"/>
            <a:ext cx="8367713" cy="1446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  <a:cs typeface="Arial" pitchFamily="34" charset="0"/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43800" y="6400800"/>
            <a:ext cx="2133600" cy="234950"/>
          </a:xfrm>
        </p:spPr>
        <p:txBody>
          <a:bodyPr rtlCol="0"/>
          <a:lstStyle>
            <a:lvl1pPr algn="ctr">
              <a:defRPr sz="1400" b="1">
                <a:solidFill>
                  <a:prstClr val="black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07D9A86A-D2A6-47EF-B464-2FE9B08F1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34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7E03EDB-922A-4BF5-808F-55B0E8D9C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9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and I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52400" y="3962400"/>
            <a:ext cx="8839200" cy="21336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49288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C88CBC9-910C-4993-B676-269D54E64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4707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gram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26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85"/>
            <a:ext cx="2438400" cy="365125"/>
          </a:xfrm>
        </p:spPr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4765B08-ACEB-4B0B-9295-663DFA705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653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b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69F6771-1853-41CC-B260-58C4A7646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14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photo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620"/>
            <a:ext cx="9144000" cy="403838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9659" y="333559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62834" y="1775009"/>
            <a:ext cx="4951412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89500" y="3123186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356389" y="5560061"/>
            <a:ext cx="2895601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1674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23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316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67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9835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362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85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9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61" y="271463"/>
            <a:ext cx="2895601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9596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416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410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408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931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8743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071568" y="3622599"/>
            <a:ext cx="6975475" cy="1203406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620720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3" y="1955801"/>
            <a:ext cx="6791325" cy="2062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B36CB51-BBB5-4175-8383-D1783492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01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0464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22183"/>
            <a:ext cx="7772400" cy="3847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B3CF898D-2E71-4B9B-9139-89753E588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9389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7314" y="1955801"/>
            <a:ext cx="3319462" cy="2551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8" y="1955801"/>
            <a:ext cx="3319463" cy="2551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3270568E-647E-4C89-9674-7BB052AA5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22923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740"/>
            <a:ext cx="8229600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0811"/>
            <a:ext cx="4040188" cy="794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222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380811"/>
            <a:ext cx="4041775" cy="794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5" cy="222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5B6AA3D-1619-4132-A3BB-FD4F1E842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67864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"/>
          <p:cNvSpPr>
            <a:spLocks noChangeArrowheads="1"/>
          </p:cNvSpPr>
          <p:nvPr userDrawn="1"/>
        </p:nvSpPr>
        <p:spPr bwMode="auto">
          <a:xfrm>
            <a:off x="1335093" y="6658301"/>
            <a:ext cx="206533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" tIns="9144" rIns="9144" bIns="9144" anchor="b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 b="1">
                <a:solidFill>
                  <a:srgbClr val="7F7F7F"/>
                </a:solidFill>
                <a:latin typeface="Arial" charset="0"/>
              </a:rPr>
              <a:t>Copyright © 2015 Boeing.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631C4A9D-BA88-4554-9005-15ACEB98D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2956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"/>
          <p:cNvSpPr>
            <a:spLocks noChangeArrowheads="1"/>
          </p:cNvSpPr>
          <p:nvPr userDrawn="1"/>
        </p:nvSpPr>
        <p:spPr bwMode="auto">
          <a:xfrm>
            <a:off x="1335093" y="6658301"/>
            <a:ext cx="206533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" tIns="9144" rIns="9144" bIns="9144" anchor="b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 b="1">
                <a:solidFill>
                  <a:srgbClr val="7F7F7F"/>
                </a:solidFill>
                <a:latin typeface="Arial" charset="0"/>
              </a:rPr>
              <a:t>Copyright © 2015 Boeing. All rights reserved.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2D86BCFD-81A2-4124-9D7F-C452BE33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803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11880"/>
            <a:ext cx="3008313" cy="52322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91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2970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84F9009C-AFC5-4341-950B-FE4B8A66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6981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/>
          <p:cNvSpPr>
            <a:spLocks noChangeArrowheads="1"/>
          </p:cNvSpPr>
          <p:nvPr userDrawn="1"/>
        </p:nvSpPr>
        <p:spPr bwMode="auto">
          <a:xfrm>
            <a:off x="1335093" y="6658301"/>
            <a:ext cx="206533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" tIns="9144" rIns="9144" bIns="9144" anchor="b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 b="1">
                <a:solidFill>
                  <a:srgbClr val="7F7F7F"/>
                </a:solidFill>
                <a:latin typeface="Arial" charset="0"/>
              </a:rPr>
              <a:t>Copyright © 2015 Boeing.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728"/>
            <a:ext cx="5486400" cy="2616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560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970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C34CCE5B-C329-43A7-85A1-0A984E7A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7755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"/>
          <p:cNvSpPr>
            <a:spLocks noChangeArrowheads="1"/>
          </p:cNvSpPr>
          <p:nvPr userDrawn="1"/>
        </p:nvSpPr>
        <p:spPr bwMode="auto">
          <a:xfrm>
            <a:off x="1335093" y="6658301"/>
            <a:ext cx="206533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" tIns="9144" rIns="9144" bIns="9144" anchor="b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 b="1">
                <a:solidFill>
                  <a:srgbClr val="7F7F7F"/>
                </a:solidFill>
                <a:latin typeface="Arial" charset="0"/>
              </a:rPr>
              <a:t>Copyright © 2015 Boeing.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30" y="1955803"/>
            <a:ext cx="8082213" cy="1603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22097026-847E-43AA-84EE-FD233018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9581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"/>
          <p:cNvSpPr>
            <a:spLocks noChangeArrowheads="1"/>
          </p:cNvSpPr>
          <p:nvPr userDrawn="1"/>
        </p:nvSpPr>
        <p:spPr bwMode="auto">
          <a:xfrm>
            <a:off x="1335093" y="6658301"/>
            <a:ext cx="206533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" tIns="9144" rIns="9144" bIns="9144" anchor="b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 b="1">
                <a:solidFill>
                  <a:srgbClr val="7F7F7F"/>
                </a:solidFill>
                <a:latin typeface="Arial" charset="0"/>
              </a:rPr>
              <a:t>Copyright © 2015 Boeing. All rights reserved.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584200"/>
            <a:ext cx="1412694" cy="297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8910" y="584200"/>
            <a:ext cx="2874633" cy="297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E8BD74D0-2693-4B90-B875-2B3C693AE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4411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28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98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0805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9011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8969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436"/>
            <a:ext cx="8229600" cy="613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4486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901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90145" y="916735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7472" y="91924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37472" y="4931719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888595"/>
            <a:ext cx="2133599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888595"/>
            <a:ext cx="2057400" cy="70386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82418" y="5346700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86262" y="414424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 flipV="1">
            <a:off x="4572000" y="4849097"/>
            <a:ext cx="4485738" cy="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2085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91924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3941446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8675" y="897688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1971231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141180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907839"/>
            <a:ext cx="2133599" cy="69424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907839"/>
            <a:ext cx="2057400" cy="70239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160422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3932563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4638675" y="3941446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</p:spTree>
    <p:extLst>
      <p:ext uri="{BB962C8B-B14F-4D97-AF65-F5344CB8AC3E}">
        <p14:creationId xmlns:p14="http://schemas.microsoft.com/office/powerpoint/2010/main" val="71702694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4" y="6126163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2" y="6089650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80229" y="1243097"/>
            <a:ext cx="1543855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80229" y="4153130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24388" y="124309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4388" y="4153130"/>
            <a:ext cx="2819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80229" y="2305170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1433209"/>
            <a:ext cx="4191000" cy="8568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498457"/>
            <a:ext cx="4191000" cy="1321433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4352864"/>
            <a:ext cx="4191000" cy="900686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449461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449461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48967" y="4372106"/>
            <a:ext cx="4327859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2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6262" y="4144247"/>
            <a:ext cx="897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245266"/>
            <a:ext cx="0" cy="53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875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792757" y="6126169"/>
            <a:ext cx="1746409" cy="43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5655" y="6089656"/>
            <a:ext cx="1419173" cy="44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55655" y="808164"/>
            <a:ext cx="15470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Portfolio Description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355652" y="3680021"/>
            <a:ext cx="30940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Implementation Approach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4637619" y="751014"/>
            <a:ext cx="17002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Planned Capabilities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37619" y="3680021"/>
            <a:ext cx="175671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Partners/Stakeholders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55652" y="1682408"/>
            <a:ext cx="1735138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287168" y="2324318"/>
            <a:ext cx="4191000" cy="1195827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47686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611155" y="3895465"/>
            <a:ext cx="4118238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56888"/>
            <a:ext cx="8229600" cy="61312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09425" y="3635239"/>
            <a:ext cx="450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1137908"/>
            <a:ext cx="0" cy="548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4572002" y="3635239"/>
            <a:ext cx="450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85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05800" y="6381750"/>
            <a:ext cx="70961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F23DE4-B76B-4F6B-8D59-24E3CD3C7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5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6460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096000"/>
            <a:ext cx="2895600" cy="3810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C9D01A86-1220-4E3B-A76F-2CAE376CD0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974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141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237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81002" y="3657600"/>
            <a:ext cx="838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57200" y="762000"/>
            <a:ext cx="17316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Portfolio Description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5096" y="762000"/>
            <a:ext cx="16995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Planned Capabilities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57200" y="3657600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57200" y="510242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599701" y="3657600"/>
            <a:ext cx="248689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Risks and Execution 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484991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057400"/>
            <a:ext cx="4191000" cy="1600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C9D01A86-1220-4E3B-A76F-2CAE376CD0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6304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133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8203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page or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0032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 (Over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81002" y="3657600"/>
            <a:ext cx="838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57200" y="762000"/>
            <a:ext cx="17316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Portfolio Description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5096" y="762000"/>
            <a:ext cx="16995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Planned Capabilities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57200" y="3657600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57200" y="510242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599701" y="3657600"/>
            <a:ext cx="248689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Risks and Execution Challenges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85800"/>
          </a:xfrm>
        </p:spPr>
        <p:txBody>
          <a:bodyPr/>
          <a:lstStyle>
            <a:lvl1pPr>
              <a:defRPr sz="28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Date Placeholder 28"/>
          <p:cNvSpPr>
            <a:spLocks noGrp="1"/>
          </p:cNvSpPr>
          <p:nvPr>
            <p:ph type="dt" sz="half" idx="28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30"/>
          <p:cNvSpPr>
            <a:spLocks noGrp="1"/>
          </p:cNvSpPr>
          <p:nvPr>
            <p:ph type="sldNum" sz="quarter" idx="3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+mn-lt"/>
              </a:defRPr>
            </a:lvl1pPr>
          </a:lstStyle>
          <a:p>
            <a:fld id="{320A13BE-D9E5-EA47-BF65-598E39FC8A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484991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defRPr/>
            </a:pPr>
            <a:r>
              <a:rPr lang="en-US" sz="1400" b="1" dirty="0">
                <a:solidFill>
                  <a:prstClr val="black"/>
                </a:solidFill>
                <a:ea typeface="ＭＳ Ｐゴシック" charset="0"/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057400"/>
            <a:ext cx="4191000" cy="1600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Date Placeholder 28"/>
          <p:cNvSpPr txBox="1">
            <a:spLocks/>
          </p:cNvSpPr>
          <p:nvPr userDrawn="1"/>
        </p:nvSpPr>
        <p:spPr>
          <a:xfrm>
            <a:off x="2971800" y="6553200"/>
            <a:ext cx="3200400" cy="30480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+mn-lt"/>
              </a:defRPr>
            </a:lvl1pPr>
          </a:lstStyle>
          <a:p>
            <a:pPr algn="ctr" defTabSz="457200">
              <a:defRPr/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  <a:ea typeface="ＭＳ Ｐゴシック" charset="0"/>
              </a:rPr>
              <a:t>Not for distribution.  For ANG-D and ANG-1 use only.</a:t>
            </a:r>
          </a:p>
        </p:txBody>
      </p:sp>
    </p:spTree>
    <p:extLst>
      <p:ext uri="{BB962C8B-B14F-4D97-AF65-F5344CB8AC3E}">
        <p14:creationId xmlns:p14="http://schemas.microsoft.com/office/powerpoint/2010/main" val="3645397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7773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76570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0341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82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828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556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8723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9244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4971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68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994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6371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71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 eaLnBrk="1" hangingPunct="1"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 eaLnBrk="1" hangingPunct="1"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67230626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20074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39C59-9C2C-4CE6-845E-105B03877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0261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E112-5E39-4990-8FAC-C079F1011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611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15A5-3CA0-4968-AE46-F4177C6CE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6352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6D95-CD1A-4C1A-9D22-7AE0BCF1B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3568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49BA-C7A6-4CCD-9B32-33378F438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8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F9A-9A66-4F64-AE5D-94501AD36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1CA9-5F2A-4F95-9037-B75DA9776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0319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4BE-41C8-469A-8943-0F6E86106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27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2E448-F8C9-4F2F-B45C-9516EF577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07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EF96-D045-40E7-B5CB-8BB393E5C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4793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3" descr="RTCA-P356-Logo_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2659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470025"/>
          </a:xfrm>
        </p:spPr>
        <p:txBody>
          <a:bodyPr/>
          <a:lstStyle>
            <a:lvl1pPr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1371600" y="4419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RTCA_log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13788"/>
            <a:ext cx="4093434" cy="1848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457200"/>
            <a:ext cx="77724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RTCA_log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666188"/>
            <a:ext cx="4093434" cy="18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9480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Tx/>
              <a:buBlip>
                <a:blip r:embed="rId2"/>
              </a:buBlip>
              <a:defRPr baseline="0">
                <a:solidFill>
                  <a:srgbClr val="000000"/>
                </a:solidFill>
              </a:defRPr>
            </a:lvl1pPr>
            <a:lvl2pPr>
              <a:spcBef>
                <a:spcPts val="9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2pPr>
            <a:lvl3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3pPr>
            <a:lvl4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4pPr>
            <a:lvl5pPr>
              <a:spcBef>
                <a:spcPts val="3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DF4DA-EF2E-4BE5-9142-C3624521545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2025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400374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EBC4D-563B-4DA8-89C6-65409761E5B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4810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2416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9C1E2-A49A-450B-8A6D-C07F702CDA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134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96795-0F94-466F-A0DF-E3802F1DA9A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3134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87687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1453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96704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5165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8E609-DE7A-452D-AC72-51693D1F104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5111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4EB28-273A-44EC-AB23-CDABE290F72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26"/>
          <p:cNvGrpSpPr>
            <a:grpSpLocks/>
          </p:cNvGrpSpPr>
          <p:nvPr userDrawn="1"/>
        </p:nvGrpSpPr>
        <p:grpSpPr bwMode="auto">
          <a:xfrm>
            <a:off x="739775" y="2791333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87051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81750"/>
            <a:ext cx="709551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 b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2F0585B-56D4-4AA2-8BEB-3EE316BE7CA1}" type="slidenum">
              <a:rPr lang="en-US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857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81750"/>
            <a:ext cx="709551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 b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fld id="{02F0585B-56D4-4AA2-8BEB-3EE316BE7CA1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3086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9248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9248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301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868C-43A8-4870-A690-2E785B81C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778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nding and Inc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 txBox="1">
            <a:spLocks/>
          </p:cNvSpPr>
          <p:nvPr userDrawn="1"/>
        </p:nvSpPr>
        <p:spPr>
          <a:xfrm>
            <a:off x="3276600" y="6553200"/>
            <a:ext cx="28956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DRAFT Version 0.6 7-14-2014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24200"/>
            <a:ext cx="8229600" cy="28146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C520-BC95-4EB2-A637-F8E8C2CAC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542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990600"/>
          </a:xfrm>
        </p:spPr>
        <p:txBody>
          <a:bodyPr anchor="t"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762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4587A2C-EEF8-4FD1-A36D-8521E187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5419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96C71F1-F74E-4780-AF48-D0B6C6F1B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988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63238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>
          <a:xfrm>
            <a:off x="3276600" y="6553200"/>
            <a:ext cx="28956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DRAFT Version 0.6 7-14-2014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BD4C5F5-B17C-4F2F-8014-7151378B2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7259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 txBox="1">
            <a:spLocks/>
          </p:cNvSpPr>
          <p:nvPr userDrawn="1"/>
        </p:nvSpPr>
        <p:spPr>
          <a:xfrm>
            <a:off x="3276600" y="6553200"/>
            <a:ext cx="28956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DRAFT Version 0.6 7-14-2014-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0F33623-FCBC-47AB-9A30-4F381E2C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975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 txBox="1">
            <a:spLocks/>
          </p:cNvSpPr>
          <p:nvPr userDrawn="1"/>
        </p:nvSpPr>
        <p:spPr>
          <a:xfrm>
            <a:off x="3276600" y="6553200"/>
            <a:ext cx="28956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DRAFT Version 0.6 7-14-2014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262EE52-6B29-452A-9F4A-FA6F3526C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23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81750"/>
            <a:ext cx="709551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 b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r" defTabSz="914400">
              <a:defRPr/>
            </a:pPr>
            <a:fld id="{02F0585B-56D4-4AA2-8BEB-3EE316BE7CA1}" type="slidenum">
              <a:rPr lang="en-US" smtClean="0"/>
              <a:pPr algn="r"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5293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75193" y="6510008"/>
            <a:ext cx="666750" cy="26670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0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85422" y="990600"/>
            <a:ext cx="3999443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4706679" y="990600"/>
            <a:ext cx="3997054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79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3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7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photo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620"/>
            <a:ext cx="9144000" cy="403838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9659" y="333559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62834" y="1775009"/>
            <a:ext cx="4951412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89498" y="3123185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Presented to: NACSC</a:t>
            </a:r>
          </a:p>
          <a:p>
            <a:pPr defTabSz="914400">
              <a:spcBef>
                <a:spcPct val="50000"/>
              </a:spcBef>
            </a:pPr>
            <a:endParaRPr lang="en-US" sz="1600" dirty="0">
              <a:solidFill>
                <a:srgbClr val="1D2F68"/>
              </a:solidFill>
            </a:endParaRPr>
          </a:p>
          <a:p>
            <a:pPr defTabSz="914400">
              <a:spcBef>
                <a:spcPct val="50000"/>
              </a:spcBef>
            </a:pPr>
            <a:r>
              <a:rPr lang="en-US" sz="1600" dirty="0">
                <a:solidFill>
                  <a:srgbClr val="1D2F68"/>
                </a:solidFill>
              </a:rPr>
              <a:t>Date: May 25, 2016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356380" y="5560061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lnSpc>
                  <a:spcPct val="85000"/>
                </a:lnSpc>
              </a:pPr>
              <a:r>
                <a:rPr lang="en-US" b="1">
                  <a:solidFill>
                    <a:srgbClr val="FFFFFF"/>
                  </a:solidFill>
                </a:rPr>
                <a:t>Federal Aviation</a:t>
              </a:r>
            </a:p>
            <a:p>
              <a:pPr defTabSz="914400">
                <a:lnSpc>
                  <a:spcPct val="85000"/>
                </a:lnSpc>
              </a:pPr>
              <a:r>
                <a:rPr lang="en-US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12909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8103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20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8667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6960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19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photo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620"/>
            <a:ext cx="9144000" cy="403838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9659" y="333559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62834" y="1775009"/>
            <a:ext cx="4951412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89498" y="3123185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 NAC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 June</a:t>
            </a:r>
            <a:r>
              <a:rPr lang="en-US" sz="1600" baseline="0" dirty="0">
                <a:solidFill>
                  <a:srgbClr val="1D2F68"/>
                </a:solidFill>
              </a:rPr>
              <a:t> 17</a:t>
            </a:r>
            <a:r>
              <a:rPr lang="en-US" sz="1600" dirty="0">
                <a:solidFill>
                  <a:srgbClr val="1D2F68"/>
                </a:solidFill>
              </a:rPr>
              <a:t>, 2016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356380" y="5560061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34383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52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90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6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5" y="1508127"/>
            <a:ext cx="8050213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354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530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752A96C-C671-429A-A78B-4FE0E1EF8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049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8554A81-154F-4520-A2DB-1084D8E5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029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BE6779C-29A0-4F0A-B18A-0B729C716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239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5B5FB75-1E29-4337-933C-B5F6A811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364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EAB91B4-4BCD-4C17-A8F3-9DBFB30CD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515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8661F85-C303-4F0D-9B8C-4EC326B64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877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352D231-EE46-4D9D-B1CE-EBC3E0F1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386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957-6EF4-4682-9C49-1B7ACA399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513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95305" y="1098550"/>
            <a:ext cx="8050213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BB92EAF-6D20-47CE-9C5D-9A631867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251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C2A8EB3-5781-40E3-881C-68549C56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252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66C3FC2-2BDA-4FC2-BCBF-A48A557C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464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think-cell Slide" r:id="rId7" imgW="38100" imgH="38100" progId="TCLayout.ActiveDocument.1">
                  <p:embed/>
                </p:oleObj>
              </mc:Choice>
              <mc:Fallback>
                <p:oleObj name="think-cell Slide" r:id="rId7" imgW="38100" imgH="38100" progId="TCLayout.ActiveDocument.1">
                  <p:embed/>
                  <p:pic>
                    <p:nvPicPr>
                      <p:cNvPr id="5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8297" y="5555831"/>
            <a:ext cx="8033954" cy="1002197"/>
          </a:xfrm>
        </p:spPr>
        <p:txBody>
          <a:bodyPr>
            <a:no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buNone/>
              <a:defRPr sz="2800" b="1" baseline="0">
                <a:solidFill>
                  <a:schemeClr val="accent4"/>
                </a:solidFill>
              </a:defRPr>
            </a:lvl1pPr>
            <a:lvl2pPr marL="0" indent="0">
              <a:lnSpc>
                <a:spcPct val="88000"/>
              </a:lnSpc>
              <a:spcBef>
                <a:spcPts val="0"/>
              </a:spcBef>
              <a:buNone/>
              <a:defRPr sz="2800" baseline="0">
                <a:solidFill>
                  <a:schemeClr val="accent4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buNone/>
              <a:defRPr sz="1800" baseline="0">
                <a:solidFill>
                  <a:schemeClr val="accent4"/>
                </a:solidFill>
              </a:defRPr>
            </a:lvl3pPr>
            <a:lvl4pPr marL="509588" indent="0">
              <a:buNone/>
              <a:defRPr/>
            </a:lvl4pPr>
            <a:lvl5pPr marL="6905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5408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350838" y="6542088"/>
            <a:ext cx="2009775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/>
                </a:solidFill>
              </a:rPr>
              <a:t>Proprietary &amp; Confidential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50838" y="6369050"/>
            <a:ext cx="1465262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5E7E94"/>
                </a:solidFill>
              </a:rPr>
              <a:t>Page </a:t>
            </a:r>
            <a:fld id="{C9B0ED44-7E62-4C95-88DB-0A2366DD4B99}" type="slidenum">
              <a:rPr lang="en-US" altLang="en-US" sz="1000">
                <a:solidFill>
                  <a:srgbClr val="5E7E94"/>
                </a:solidFill>
              </a:rPr>
              <a:pPr eaLnBrk="1" hangingPunct="1"/>
              <a:t>‹#›</a:t>
            </a:fld>
            <a:endParaRPr lang="en-US" altLang="en-US" sz="1000">
              <a:solidFill>
                <a:srgbClr val="5E7E94"/>
              </a:solidFill>
            </a:endParaRPr>
          </a:p>
        </p:txBody>
      </p:sp>
      <p:pic>
        <p:nvPicPr>
          <p:cNvPr id="7" name="Pictur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415088"/>
            <a:ext cx="147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50837" y="1183342"/>
            <a:ext cx="8436547" cy="50507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472" y="402336"/>
            <a:ext cx="8439912" cy="4044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62959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350838" y="6542088"/>
            <a:ext cx="2009775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/>
                </a:solidFill>
              </a:rPr>
              <a:t>Proprietary &amp; Confidential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50838" y="6369050"/>
            <a:ext cx="1465262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5E7E94"/>
                </a:solidFill>
              </a:rPr>
              <a:t>Page </a:t>
            </a:r>
            <a:fld id="{1AC0EE8F-1B4E-4872-80DC-D3DE27C32C48}" type="slidenum">
              <a:rPr lang="en-US" altLang="en-US" sz="1000">
                <a:solidFill>
                  <a:srgbClr val="5E7E94"/>
                </a:solidFill>
              </a:rPr>
              <a:pPr eaLnBrk="1" hangingPunct="1"/>
              <a:t>‹#›</a:t>
            </a:fld>
            <a:endParaRPr lang="en-US" altLang="en-US" sz="1000">
              <a:solidFill>
                <a:srgbClr val="5E7E94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415088"/>
            <a:ext cx="147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7472" y="402336"/>
            <a:ext cx="8439912" cy="4044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50838" y="1183342"/>
            <a:ext cx="3995252" cy="50507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0"/>
          </p:nvPr>
        </p:nvSpPr>
        <p:spPr>
          <a:xfrm>
            <a:off x="4793926" y="1183342"/>
            <a:ext cx="3995252" cy="50507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9673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350838" y="6542088"/>
            <a:ext cx="2009775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/>
                </a:solidFill>
              </a:rPr>
              <a:t>Proprietary &amp; Confidential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50838" y="6369050"/>
            <a:ext cx="1465262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5E7E94"/>
                </a:solidFill>
              </a:rPr>
              <a:t>Page </a:t>
            </a:r>
            <a:fld id="{DF171A85-0F9B-4E43-AED0-E48F195F9F32}" type="slidenum">
              <a:rPr lang="en-US" altLang="en-US" sz="1000">
                <a:solidFill>
                  <a:srgbClr val="5E7E94"/>
                </a:solidFill>
              </a:rPr>
              <a:pPr eaLnBrk="1" hangingPunct="1"/>
              <a:t>‹#›</a:t>
            </a:fld>
            <a:endParaRPr lang="en-US" altLang="en-US" sz="1000">
              <a:solidFill>
                <a:srgbClr val="5E7E94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415088"/>
            <a:ext cx="147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7472" y="402336"/>
            <a:ext cx="8439912" cy="4044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3051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ted_ppt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united_6p_h_c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2673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298" y="2020889"/>
            <a:ext cx="7589762" cy="61118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298" y="2670175"/>
            <a:ext cx="7589762" cy="17526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16144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Tx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34438" y="6550025"/>
            <a:ext cx="309562" cy="307975"/>
          </a:xfrm>
        </p:spPr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342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8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sunrise_plane_powerpoi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88001" y="0"/>
            <a:ext cx="355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427038" y="5192713"/>
            <a:ext cx="51181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Times New Roman" pitchFamily="18" charset="0"/>
              </a:rPr>
              <a:t>Lt Col William Crowe, USAF, NSAAP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Times New Roman" pitchFamily="18" charset="0"/>
              </a:rPr>
              <a:t>J. Scott Dehart, Headquarters FAA, NSAAP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FFFFFF"/>
                </a:solidFill>
                <a:latin typeface="Times New Roman" pitchFamily="18" charset="0"/>
              </a:rPr>
              <a:t>January 20, 2011</a:t>
            </a:r>
          </a:p>
        </p:txBody>
      </p:sp>
      <p:grpSp>
        <p:nvGrpSpPr>
          <p:cNvPr id="6" name="Group 48"/>
          <p:cNvGrpSpPr>
            <a:grpSpLocks/>
          </p:cNvGrpSpPr>
          <p:nvPr userDrawn="1"/>
        </p:nvGrpSpPr>
        <p:grpSpPr bwMode="auto">
          <a:xfrm>
            <a:off x="5873761" y="269879"/>
            <a:ext cx="2895601" cy="911225"/>
            <a:chOff x="3700" y="170"/>
            <a:chExt cx="1824" cy="574"/>
          </a:xfrm>
        </p:grpSpPr>
        <p:sp>
          <p:nvSpPr>
            <p:cNvPr id="7" name="Text Box 4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  <p:pic>
          <p:nvPicPr>
            <p:cNvPr id="8" name="Picture 47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5059362" cy="1395412"/>
          </a:xfrm>
        </p:spPr>
        <p:txBody>
          <a:bodyPr anchor="t"/>
          <a:lstStyle>
            <a:lvl1pPr>
              <a:defRPr sz="3600">
                <a:latin typeface="Times New Roman" pitchFamily="18" charset="0"/>
              </a:defRPr>
            </a:lvl1pPr>
          </a:lstStyle>
          <a:p>
            <a:r>
              <a:rPr lang="en-US" dirty="0"/>
              <a:t>National Special Activity Airspace Project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969696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National Special Activity Airspace Project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917" y="1552575"/>
            <a:ext cx="392792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89" y="1552575"/>
            <a:ext cx="39294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19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730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493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690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143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7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817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6179" y="455613"/>
            <a:ext cx="200025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918" y="455613"/>
            <a:ext cx="5857119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106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ted_ppt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nited_6p_h_c_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2673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298" y="2020889"/>
            <a:ext cx="7589762" cy="61118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298" y="2670175"/>
            <a:ext cx="7589762" cy="17526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021133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Tx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34438" y="6550025"/>
            <a:ext cx="309562" cy="307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733633-24D7-4D56-9FAC-EF9EA33F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0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920C0-449A-4622-B5C2-6D6B4883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857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917" y="1552575"/>
            <a:ext cx="392792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89" y="1552575"/>
            <a:ext cx="39294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78071A-6A61-4F0B-9B44-9E19C950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14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D54A47-ABE3-42B3-9B83-AE7D75FD2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664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F78FE-0EF7-4228-A54E-45E914F4E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913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6C562-015D-4D6F-BE62-461B8FBDA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043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1C17C-B24C-44BC-B1CD-CF89EB92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232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932CE-D515-4157-A199-17889809D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129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309EC-905F-477C-8D94-7BA4F2F70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795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6179" y="455613"/>
            <a:ext cx="200025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918" y="455613"/>
            <a:ext cx="5857119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65225" y="6397625"/>
            <a:ext cx="3460750" cy="3079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101109-6FB2-4016-B033-97DA7C28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4121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think-cell Slide" r:id="rId7" imgW="38100" imgH="38100" progId="TCLayout.ActiveDocument.1">
                  <p:embed/>
                </p:oleObj>
              </mc:Choice>
              <mc:Fallback>
                <p:oleObj name="think-cell Slide" r:id="rId7" imgW="38100" imgH="38100" progId="TCLayout.ActiveDocument.1">
                  <p:embed/>
                  <p:pic>
                    <p:nvPicPr>
                      <p:cNvPr id="5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8297" y="5555831"/>
            <a:ext cx="8033954" cy="1002197"/>
          </a:xfrm>
        </p:spPr>
        <p:txBody>
          <a:bodyPr>
            <a:no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buNone/>
              <a:defRPr sz="2800" b="1" baseline="0">
                <a:solidFill>
                  <a:schemeClr val="accent4"/>
                </a:solidFill>
              </a:defRPr>
            </a:lvl1pPr>
            <a:lvl2pPr marL="0" indent="0">
              <a:lnSpc>
                <a:spcPct val="88000"/>
              </a:lnSpc>
              <a:spcBef>
                <a:spcPts val="0"/>
              </a:spcBef>
              <a:buNone/>
              <a:defRPr sz="2800" baseline="0">
                <a:solidFill>
                  <a:schemeClr val="accent4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buNone/>
              <a:defRPr sz="1800" baseline="0">
                <a:solidFill>
                  <a:schemeClr val="accent4"/>
                </a:solidFill>
              </a:defRPr>
            </a:lvl3pPr>
            <a:lvl4pPr marL="509588" indent="0">
              <a:buNone/>
              <a:defRPr/>
            </a:lvl4pPr>
            <a:lvl5pPr marL="6905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762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 txBox="1">
            <a:spLocks/>
          </p:cNvSpPr>
          <p:nvPr/>
        </p:nvSpPr>
        <p:spPr>
          <a:xfrm>
            <a:off x="350838" y="6542088"/>
            <a:ext cx="2009775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/>
                </a:solidFill>
              </a:rPr>
              <a:t>Proprietary &amp; Confidential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50838" y="6369050"/>
            <a:ext cx="1465262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5E7E94"/>
                </a:solidFill>
              </a:rPr>
              <a:t>Page </a:t>
            </a:r>
            <a:fld id="{FD6805C7-9A31-4403-9345-8FEF40BD3D03}" type="slidenum">
              <a:rPr lang="en-US" altLang="en-US" sz="1000">
                <a:solidFill>
                  <a:srgbClr val="5E7E94"/>
                </a:solidFill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5E7E94"/>
              </a:solidFill>
            </a:endParaRPr>
          </a:p>
        </p:txBody>
      </p:sp>
      <p:pic>
        <p:nvPicPr>
          <p:cNvPr id="7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415088"/>
            <a:ext cx="147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50837" y="1183342"/>
            <a:ext cx="8436547" cy="50507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472" y="402336"/>
            <a:ext cx="8439912" cy="4044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7242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350838" y="6542088"/>
            <a:ext cx="2009775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/>
                </a:solidFill>
              </a:rPr>
              <a:t>Proprietary &amp; Confidential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50838" y="6369050"/>
            <a:ext cx="1465262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5E7E94"/>
                </a:solidFill>
              </a:rPr>
              <a:t>Page </a:t>
            </a:r>
            <a:fld id="{B7F0D8E5-E42A-43C1-8238-11A337E06336}" type="slidenum">
              <a:rPr lang="en-US" altLang="en-US" sz="1000">
                <a:solidFill>
                  <a:srgbClr val="5E7E94"/>
                </a:solidFill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5E7E94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415088"/>
            <a:ext cx="147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7472" y="402336"/>
            <a:ext cx="8439912" cy="4044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50838" y="1183342"/>
            <a:ext cx="3995252" cy="50507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0"/>
          </p:nvPr>
        </p:nvSpPr>
        <p:spPr>
          <a:xfrm>
            <a:off x="4793926" y="1183342"/>
            <a:ext cx="3995252" cy="50507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04789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350838" y="6542088"/>
            <a:ext cx="2009775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/>
                </a:solidFill>
              </a:rPr>
              <a:t>Proprietary &amp; Confidential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50838" y="6369050"/>
            <a:ext cx="1465262" cy="1619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5E7E94"/>
                </a:solidFill>
              </a:rPr>
              <a:t>Page </a:t>
            </a:r>
            <a:fld id="{AEEB2B1E-E28E-4FA4-AA2B-F7D6CA8800AD}" type="slidenum">
              <a:rPr lang="en-US" altLang="en-US" sz="1000">
                <a:solidFill>
                  <a:srgbClr val="5E7E94"/>
                </a:solidFill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5E7E94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415088"/>
            <a:ext cx="147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7472" y="402336"/>
            <a:ext cx="8439912" cy="4044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91602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-87084" y="126999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5342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133"/>
            <a:ext cx="9151257" cy="628386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457" y="38194"/>
            <a:ext cx="8686800" cy="533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874207"/>
            <a:ext cx="8461375" cy="5475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66110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426"/>
            <a:ext cx="8229600" cy="47970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7F22ED9-1857-6443-AADB-78B668FAFF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4133"/>
            <a:ext cx="9151257" cy="628386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79310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1568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1549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42342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37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37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81451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774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7503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774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797503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3034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365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23143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84103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38426"/>
            <a:ext cx="8229600" cy="47970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7F22ED9-1857-6443-AADB-78B668FA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537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7F22ED9-1857-6443-AADB-78B668FA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94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RTCA-P356-Logo_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5" y="990601"/>
            <a:ext cx="2659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0" y="4572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6" descr="RTCA_logo_f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2" y="5143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/>
        </p:nvSpPr>
        <p:spPr>
          <a:xfrm>
            <a:off x="685800" y="457200"/>
            <a:ext cx="77724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8" descr="RTCA_logo_f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2" y="6667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2590810"/>
            <a:ext cx="7772400" cy="1470025"/>
          </a:xfrm>
        </p:spPr>
        <p:txBody>
          <a:bodyPr/>
          <a:lstStyle>
            <a:lvl1pPr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1371600" y="4419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28225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Tx/>
              <a:buBlip>
                <a:blip r:embed="rId2"/>
              </a:buBlip>
              <a:defRPr baseline="0">
                <a:solidFill>
                  <a:srgbClr val="000000"/>
                </a:solidFill>
              </a:defRPr>
            </a:lvl1pPr>
            <a:lvl2pPr>
              <a:spcBef>
                <a:spcPts val="9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2pPr>
            <a:lvl3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3pPr>
            <a:lvl4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4pPr>
            <a:lvl5pPr>
              <a:spcBef>
                <a:spcPts val="30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2B9D202-D94D-4AA9-9058-B1F334797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24336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CDFE7EA-B895-4AEE-9ED8-B2AD390B8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1177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67EF9B3E-B8DB-4205-8BEC-491243BB4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13849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C3735CF2-6C1E-4EAC-B851-22B2650D3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1882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29E78026-13F5-4E9B-A795-F83657211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55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6A96-4B59-4A23-A32E-D47317DF4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602C3481-9331-4E2F-B587-65AABEC8A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5795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A3D0F90F-AA40-4B98-81A0-4802A45FB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3128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CD4B003-3C9E-42BB-B8A4-4B3C33C2D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4356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98C72764-152F-4F5B-9582-A61C43966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6467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7B9BD5A4-04FF-494D-9D53-C1C420AAD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92489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3B76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3B76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2E83E8-82A0-4718-B076-AC7934E74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6481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>
            <a:grpSpLocks/>
          </p:cNvGrpSpPr>
          <p:nvPr userDrawn="1"/>
        </p:nvGrpSpPr>
        <p:grpSpPr bwMode="auto">
          <a:xfrm>
            <a:off x="739779" y="2790835"/>
            <a:ext cx="7693025" cy="1057275"/>
            <a:chOff x="466" y="2509"/>
            <a:chExt cx="4846" cy="666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264520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7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8ECF76-74B5-43F2-B9EE-89FA89F27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10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702" y="2105035"/>
            <a:ext cx="8367713" cy="1446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  <a:latin typeface="Calibri" pitchFamily="34" charset="0"/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24600"/>
            <a:ext cx="21336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17375E"/>
                </a:solidFill>
                <a:latin typeface="Calibri" pitchFamily="34" charset="0"/>
                <a:cs typeface="Arial" charset="0"/>
              </a:defRPr>
            </a:lvl1pPr>
          </a:lstStyle>
          <a:p>
            <a:fld id="{E19D8FD4-03C1-4526-9B66-179D69D76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099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57950"/>
            <a:ext cx="2481263" cy="400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3B76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2872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9248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9248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57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36875" y="6477000"/>
            <a:ext cx="32766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F9321A9-05E4-4A31-A93E-73C423013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8751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nding and Inc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24200"/>
            <a:ext cx="8229600" cy="28146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D8BE9C3-BC25-45F7-A587-3F88C29B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936875" y="6477000"/>
            <a:ext cx="32766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9681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990600"/>
          </a:xfrm>
        </p:spPr>
        <p:txBody>
          <a:bodyPr anchor="t"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762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5AC868C-69F3-49C4-8C6B-C5F3E0466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5094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0455885-AD6F-43D9-B3B8-C60B02DEE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6325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924F267-D43A-4C24-8103-C58B705CD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9909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D182109-A6FA-49C4-9ACB-CC4BAEC04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2990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A05A2521-B882-4E8B-9EAD-96DCE92FD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107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9130466">
            <a:off x="393700" y="2105025"/>
            <a:ext cx="8367713" cy="1446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dirty="0">
                <a:solidFill>
                  <a:srgbClr val="4F81BD">
                    <a:lumMod val="20000"/>
                    <a:lumOff val="80000"/>
                  </a:srgbClr>
                </a:solidFill>
                <a:cs typeface="Arial" pitchFamily="34" charset="0"/>
              </a:rPr>
              <a:t>TEMPLATE</a:t>
            </a:r>
          </a:p>
        </p:txBody>
      </p:sp>
      <p:pic>
        <p:nvPicPr>
          <p:cNvPr id="3" name="Picture 5" descr="FAA_NG_PPT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43800" y="6400800"/>
            <a:ext cx="2133600" cy="234950"/>
          </a:xfrm>
        </p:spPr>
        <p:txBody>
          <a:bodyPr rtlCol="0"/>
          <a:lstStyle>
            <a:lvl1pPr algn="ctr">
              <a:defRPr sz="1400" b="1">
                <a:solidFill>
                  <a:prstClr val="black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07D9A86A-D2A6-47EF-B464-2FE9B08F1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3503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7E03EDB-922A-4BF5-808F-55B0E8D9C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30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and I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52400" y="3962400"/>
            <a:ext cx="8839200" cy="21336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C88CBC9-910C-4993-B676-269D54E64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10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gram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26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438400" cy="365125"/>
          </a:xfrm>
        </p:spPr>
        <p:txBody>
          <a:bodyPr rtlCol="0"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4765B08-ACEB-4B0B-9295-663DFA705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8202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ub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 sz="12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69F6771-1853-41CC-B260-58C4A7646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6420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66" y="175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" y="175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11" name="Picture 2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" y="486225"/>
            <a:ext cx="8477250" cy="48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99439" y="1213497"/>
            <a:ext cx="7831538" cy="54822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62" b="1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7" descr="united_6p_h_c_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6" y="5802483"/>
            <a:ext cx="2806699" cy="5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699433" y="4046779"/>
            <a:ext cx="5036084" cy="361205"/>
            <a:chOff x="1663" y="3147"/>
            <a:chExt cx="3109" cy="223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47"/>
              <a:ext cx="310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79990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4D4F53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79990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4D4F53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9439" y="2768671"/>
            <a:ext cx="7831538" cy="230833"/>
          </a:xfrm>
        </p:spPr>
        <p:txBody>
          <a:bodyPr wrap="square">
            <a:spAutoFit/>
          </a:bodyPr>
          <a:lstStyle>
            <a:lvl1pPr>
              <a:defRPr sz="15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620728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6" y="1745"/>
          <a:ext cx="1512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6" y="1745"/>
                        <a:ext cx="1512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19044" y="234974"/>
            <a:ext cx="8794113" cy="2789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21497" y="6736555"/>
            <a:ext cx="1209267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defTabSz="799903"/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12" name="Slide Number"/>
          <p:cNvSpPr txBox="1">
            <a:spLocks/>
          </p:cNvSpPr>
          <p:nvPr userDrawn="1"/>
        </p:nvSpPr>
        <p:spPr bwMode="auto">
          <a:xfrm>
            <a:off x="4437472" y="6587704"/>
            <a:ext cx="99386" cy="9618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799903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25" smtClean="0">
                <a:solidFill>
                  <a:srgbClr val="808080"/>
                </a:solidFill>
              </a:rPr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25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0995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53304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ted_ppt_divider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1892"/>
          <a:stretch/>
        </p:blipFill>
        <p:spPr bwMode="auto">
          <a:xfrm>
            <a:off x="-9839" y="0"/>
            <a:ext cx="9153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935" y="2817495"/>
            <a:ext cx="7772400" cy="862965"/>
          </a:xfrm>
        </p:spPr>
        <p:txBody>
          <a:bodyPr lIns="91440" tIns="45720"/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935" y="3766185"/>
            <a:ext cx="2177415" cy="53721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31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023002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9BF5-7012-4F9A-9E65-FB821F652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49" y="6580188"/>
            <a:ext cx="2895203" cy="262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5714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634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1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3874-D023-48EC-B727-D02942AA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087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1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399" y="1040806"/>
            <a:ext cx="8229203" cy="45253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0FC-1857-4947-A631-B98E6884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587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18808" y="6591300"/>
            <a:ext cx="712337" cy="266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75">
                <a:solidFill>
                  <a:srgbClr val="000000"/>
                </a:solidFill>
              </a:defRPr>
            </a:lvl1pPr>
          </a:lstStyle>
          <a:p>
            <a:fld id="{DAEE5644-0F66-194D-8060-3E1EE36212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49" y="6580188"/>
            <a:ext cx="2895203" cy="262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5714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5655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ted_ppt_divider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1892"/>
          <a:stretch/>
        </p:blipFill>
        <p:spPr bwMode="auto">
          <a:xfrm>
            <a:off x="-9839" y="0"/>
            <a:ext cx="9153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935" y="2817495"/>
            <a:ext cx="7772400" cy="862965"/>
          </a:xfrm>
        </p:spPr>
        <p:txBody>
          <a:bodyPr lIns="91440" tIns="45720"/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935" y="3766185"/>
            <a:ext cx="2177415" cy="537210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31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402744"/>
      </p:ext>
    </p:extLst>
  </p:cSld>
  <p:clrMapOvr>
    <a:masterClrMapping/>
  </p:clrMapOvr>
  <p:transition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9BF5-7012-4F9A-9E65-FB821F652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49" y="6580188"/>
            <a:ext cx="2895203" cy="262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5714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118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1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3874-D023-48EC-B727-D02942AA4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746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1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399" y="1040806"/>
            <a:ext cx="8229203" cy="45253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0FC-1857-4947-A631-B98E68845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96003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18808" y="6591300"/>
            <a:ext cx="712337" cy="266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75">
                <a:solidFill>
                  <a:srgbClr val="000000"/>
                </a:solidFill>
              </a:defRPr>
            </a:lvl1pPr>
          </a:lstStyle>
          <a:p>
            <a:fld id="{DAEE5644-0F66-194D-8060-3E1EE36212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49" y="6580188"/>
            <a:ext cx="2895203" cy="262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5714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45013"/>
      </p:ext>
    </p:extLst>
  </p:cSld>
  <p:clrMapOvr>
    <a:masterClrMapping/>
  </p:clrMapOvr>
  <p:transition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RTCA-P356-Logo_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990602"/>
            <a:ext cx="2659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0" y="4572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6" descr="RTCA_logo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5143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/>
        </p:nvSpPr>
        <p:spPr>
          <a:xfrm>
            <a:off x="685800" y="457200"/>
            <a:ext cx="77724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8" descr="RTCA_logo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6667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2590802"/>
            <a:ext cx="7772400" cy="1470025"/>
          </a:xfrm>
        </p:spPr>
        <p:txBody>
          <a:bodyPr/>
          <a:lstStyle>
            <a:lvl1pPr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1371600" y="4419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900623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spcBef>
                <a:spcPts val="900"/>
              </a:spcBef>
              <a:buFontTx/>
              <a:buBlip>
                <a:blip r:embed="rId2"/>
              </a:buBlip>
              <a:defRPr baseline="0">
                <a:solidFill>
                  <a:srgbClr val="000000"/>
                </a:solidFill>
              </a:defRPr>
            </a:lvl1pPr>
            <a:lvl2pPr>
              <a:spcBef>
                <a:spcPts val="675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2pPr>
            <a:lvl3pPr>
              <a:spcBef>
                <a:spcPts val="45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3pPr>
            <a:lvl4pPr>
              <a:spcBef>
                <a:spcPts val="45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4pPr>
            <a:lvl5pPr>
              <a:spcBef>
                <a:spcPts val="225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116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8935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55533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399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90581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97293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5587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352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017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3729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59187"/>
      </p:ext>
    </p:extLst>
  </p:cSld>
  <p:clrMapOvr>
    <a:masterClrMapping/>
  </p:clrMapOvr>
  <p:transition spd="med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09255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90622"/>
      </p:ext>
    </p:extLst>
  </p:cSld>
  <p:clrMapOvr>
    <a:masterClrMapping/>
  </p:clrMapOvr>
  <p:transition spd="med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097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577922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16574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5879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246258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58140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0697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1"/>
          <p:cNvSpPr txBox="1">
            <a:spLocks noChangeArrowheads="1"/>
          </p:cNvSpPr>
          <p:nvPr userDrawn="1"/>
        </p:nvSpPr>
        <p:spPr bwMode="auto">
          <a:xfrm>
            <a:off x="417513" y="4367702"/>
            <a:ext cx="49926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71600" marR="0" indent="-1371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D2F68"/>
                </a:solidFill>
              </a:rPr>
              <a:t>Presented by:	</a:t>
            </a:r>
            <a:r>
              <a:rPr lang="en-US" sz="1600" dirty="0">
                <a:solidFill>
                  <a:srgbClr val="1D2F68"/>
                </a:solidFill>
              </a:rPr>
              <a:t>Nan Shellabarger, Executive Director, FAA Aviation Policy and Plans</a:t>
            </a:r>
          </a:p>
          <a:p>
            <a:pPr marL="1371600" marR="0" indent="-1371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1D2F68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 dirty="0">
                <a:solidFill>
                  <a:srgbClr val="1D2F68"/>
                </a:solidFill>
              </a:rPr>
              <a:t>Presented to:</a:t>
            </a:r>
            <a:r>
              <a:rPr lang="en-US" sz="1600" b="1" baseline="0" dirty="0">
                <a:solidFill>
                  <a:srgbClr val="1D2F68"/>
                </a:solidFill>
              </a:rPr>
              <a:t> </a:t>
            </a:r>
            <a:r>
              <a:rPr lang="en-US" sz="1600" dirty="0">
                <a:solidFill>
                  <a:srgbClr val="1D2F68"/>
                </a:solidFill>
              </a:rPr>
              <a:t>Drone Advisory Committee</a:t>
            </a:r>
          </a:p>
          <a:p>
            <a:pPr eaLnBrk="1" hangingPunct="1">
              <a:buFontTx/>
              <a:buNone/>
              <a:defRPr/>
            </a:pPr>
            <a:endParaRPr lang="en-US" sz="1600" dirty="0">
              <a:solidFill>
                <a:srgbClr val="1D2F68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b="1" dirty="0">
                <a:solidFill>
                  <a:srgbClr val="1D2F68"/>
                </a:solidFill>
              </a:rPr>
              <a:t>Date:  	</a:t>
            </a:r>
            <a:r>
              <a:rPr lang="en-US" sz="1600" b="1" baseline="0" dirty="0">
                <a:solidFill>
                  <a:srgbClr val="1D2F68"/>
                </a:solidFill>
              </a:rPr>
              <a:t>       </a:t>
            </a:r>
            <a:r>
              <a:rPr lang="en-US" sz="1600" dirty="0">
                <a:solidFill>
                  <a:srgbClr val="1D2F68"/>
                </a:solidFill>
              </a:rPr>
              <a:t>January</a:t>
            </a:r>
            <a:r>
              <a:rPr lang="en-US" sz="1600" baseline="0" dirty="0">
                <a:solidFill>
                  <a:srgbClr val="1D2F68"/>
                </a:solidFill>
              </a:rPr>
              <a:t> 31, 2017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5" name="Group 1088"/>
          <p:cNvGrpSpPr>
            <a:grpSpLocks/>
          </p:cNvGrpSpPr>
          <p:nvPr userDrawn="1"/>
        </p:nvGrpSpPr>
        <p:grpSpPr bwMode="auto">
          <a:xfrm>
            <a:off x="5868988" y="266700"/>
            <a:ext cx="2901950" cy="914400"/>
            <a:chOff x="3697" y="164"/>
            <a:chExt cx="1828" cy="576"/>
          </a:xfrm>
        </p:grpSpPr>
        <p:pic>
          <p:nvPicPr>
            <p:cNvPr id="6" name="Picture 108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697" y="164"/>
              <a:ext cx="57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87"/>
            <p:cNvSpPr txBox="1">
              <a:spLocks noChangeArrowheads="1"/>
            </p:cNvSpPr>
            <p:nvPr userDrawn="1"/>
          </p:nvSpPr>
          <p:spPr bwMode="auto">
            <a:xfrm>
              <a:off x="4289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1D2F68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1D2F68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br>
              <a:rPr lang="en-US" noProof="0" dirty="0"/>
            </a:br>
            <a:endParaRPr lang="en-US" noProof="0" dirty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173463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C793-D8EB-40FC-AD0C-ECEAD96C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225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C90DBE-EDDE-473D-A6E4-0C24E4E8EF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217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8BD7-851F-4F6E-8169-46444B02E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3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8" y="373063"/>
            <a:ext cx="2117725" cy="5526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5" y="373063"/>
            <a:ext cx="6202363" cy="5526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F8D0-7FA9-47BB-AA99-3EA4901FA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637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12E9-CFB0-44AC-8664-AA3B8A14A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770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1C5E-00D9-4D81-8B84-07927F919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925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A554-FF33-48E6-BEFC-4EA0D2F4A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421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D711-2B77-4659-822F-B2171D596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810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0984-4458-45D2-953B-4ED1F093E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688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0768-1A2A-488D-94CC-B56D4C1A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951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1C3C-E307-4AAE-8809-6B0391527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11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RTCA-P356-Logo_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990602"/>
            <a:ext cx="2659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0" y="4572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6" descr="RTCA_logo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5143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/>
        </p:nvSpPr>
        <p:spPr>
          <a:xfrm>
            <a:off x="685800" y="457200"/>
            <a:ext cx="77724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8" descr="RTCA_logo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666750"/>
            <a:ext cx="40941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2590802"/>
            <a:ext cx="7772400" cy="1470025"/>
          </a:xfrm>
        </p:spPr>
        <p:txBody>
          <a:bodyPr/>
          <a:lstStyle>
            <a:lvl1pPr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1371600" y="4419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92452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spcBef>
                <a:spcPts val="900"/>
              </a:spcBef>
              <a:buFontTx/>
              <a:buBlip>
                <a:blip r:embed="rId2"/>
              </a:buBlip>
              <a:defRPr baseline="0">
                <a:solidFill>
                  <a:srgbClr val="000000"/>
                </a:solidFill>
              </a:defRPr>
            </a:lvl1pPr>
            <a:lvl2pPr>
              <a:spcBef>
                <a:spcPts val="675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2pPr>
            <a:lvl3pPr>
              <a:spcBef>
                <a:spcPts val="45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3pPr>
            <a:lvl4pPr>
              <a:spcBef>
                <a:spcPts val="450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4pPr>
            <a:lvl5pPr>
              <a:spcBef>
                <a:spcPts val="225"/>
              </a:spcBef>
              <a:buClr>
                <a:srgbClr val="000000"/>
              </a:buClr>
              <a:buFont typeface="Arial" pitchFamily="34" charset="0"/>
              <a:buChar char="•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004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3214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buClr>
                <a:srgbClr val="000000"/>
              </a:buClr>
              <a:buFontTx/>
              <a:buBlip>
                <a:blip r:embed="rId2"/>
              </a:buBlip>
              <a:defRPr sz="18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Font typeface="Arial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4399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76544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1102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8139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7913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80341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6985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5369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81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fld id="{57A6894E-AED8-41C8-9AA6-E9EBB3BA5ED2}" type="slidenum">
              <a:rPr lang="en-US" sz="1200" b="1">
                <a:solidFill>
                  <a:srgbClr val="FFFFFF"/>
                </a:solidFill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fld id="{E5C96EC0-0605-4937-B3DB-2E4243CC4628}" type="slidenum">
              <a:rPr lang="en-US" sz="1200" b="1">
                <a:solidFill>
                  <a:srgbClr val="FFFFFF"/>
                </a:solidFill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12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pic>
        <p:nvPicPr>
          <p:cNvPr id="14" name="Picture 8" descr="c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71"/>
          <p:cNvSpPr txBox="1">
            <a:spLocks noChangeArrowheads="1"/>
          </p:cNvSpPr>
          <p:nvPr userDrawn="1"/>
        </p:nvSpPr>
        <p:spPr bwMode="ltGray">
          <a:xfrm>
            <a:off x="6692905" y="447679"/>
            <a:ext cx="1962845" cy="5632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lnSpc>
                <a:spcPct val="85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Federal Aviation</a:t>
            </a:r>
          </a:p>
          <a:p>
            <a:pPr defTabSz="457200" eaLnBrk="1" hangingPunct="1">
              <a:lnSpc>
                <a:spcPct val="85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20000"/>
              </a:spcBef>
              <a:defRPr/>
            </a:pPr>
            <a:endParaRPr lang="en-US" sz="28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7" name="Picture 23" descr="transpare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75330" y="184152"/>
            <a:ext cx="9747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0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endParaRPr lang="en-US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endParaRPr lang="en-US" dirty="0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fld id="{4E32E1A2-72CF-4683-9C13-9936715A8E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862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033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0018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4064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3864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625866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17485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438151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40032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46870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9835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93912"/>
      </p:ext>
    </p:extLst>
  </p:cSld>
  <p:clrMapOvr>
    <a:masterClrMapping/>
  </p:clrMapOvr>
  <p:transition spd="med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5409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76057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870249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94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509A-9885-4DBC-AF14-37C26F4A5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3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7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5" y="1508127"/>
            <a:ext cx="8050213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3C2D-6690-41B4-96DF-46D6E0984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8790-B409-4F14-903A-8FF02172E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1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6804028" y="6051560"/>
            <a:ext cx="1971676" cy="614363"/>
            <a:chOff x="3846" y="3866"/>
            <a:chExt cx="1242" cy="387"/>
          </a:xfrm>
        </p:grpSpPr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  <p:pic>
          <p:nvPicPr>
            <p:cNvPr id="7" name="Picture 10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338139" y="6459548"/>
            <a:ext cx="442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rgbClr val="B2B2B2"/>
                </a:solidFill>
                <a:latin typeface="Times New Roman" pitchFamily="18" charset="0"/>
              </a:rPr>
              <a:t>March 15, 2011</a:t>
            </a: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350843" y="611505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2020</a:t>
            </a:r>
          </a:p>
        </p:txBody>
      </p:sp>
      <p:sp>
        <p:nvSpPr>
          <p:cNvPr id="12" name="Text Box 16"/>
          <p:cNvSpPr txBox="1">
            <a:spLocks noChangeArrowheads="1"/>
          </p:cNvSpPr>
          <p:nvPr userDrawn="1"/>
        </p:nvSpPr>
        <p:spPr bwMode="auto">
          <a:xfrm>
            <a:off x="4471988" y="6200775"/>
            <a:ext cx="77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2925606-0465-4559-8045-BAB6E20F3B85}" type="slidenum">
              <a:rPr lang="en-US" sz="1400">
                <a:solidFill>
                  <a:srgbClr val="FFFFFF"/>
                </a:solidFill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395E8-4939-4263-8CF3-3A90B1D9C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4" y="1206501"/>
            <a:ext cx="3948113" cy="458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6501"/>
            <a:ext cx="3949700" cy="458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D90B-31BF-4B0E-BC29-EDC2A1EB8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C6AB-7F8E-4631-91B0-6524CA7F2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1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6804028" y="6051560"/>
            <a:ext cx="1971676" cy="614363"/>
            <a:chOff x="3846" y="3866"/>
            <a:chExt cx="1242" cy="387"/>
          </a:xfrm>
        </p:grpSpPr>
        <p:sp>
          <p:nvSpPr>
            <p:cNvPr id="5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  <p:pic>
          <p:nvPicPr>
            <p:cNvPr id="6" name="Picture 10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38139" y="6459548"/>
            <a:ext cx="442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rgbClr val="B2B2B2"/>
                </a:solidFill>
                <a:latin typeface="Times New Roman" pitchFamily="18" charset="0"/>
              </a:rPr>
              <a:t>March 15, 2011</a:t>
            </a: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350843" y="611505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2020</a:t>
            </a:r>
          </a:p>
        </p:txBody>
      </p: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4471988" y="6200775"/>
            <a:ext cx="77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86701880-BCDC-4A7E-9BF1-8B29B61CE8E6}" type="slidenum">
              <a:rPr lang="en-US" sz="1400">
                <a:solidFill>
                  <a:srgbClr val="FFFFFF"/>
                </a:solidFill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9F27-E81A-4E79-882F-D0BD21639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DF10-B8CD-4B6D-8B4D-776F746CA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E053-F3EA-4368-B6AC-8D2A63AA6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88AD-AD3C-4C52-8666-EE97D2724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6764-0481-4047-9248-59B071685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93" y="436563"/>
            <a:ext cx="2014537" cy="535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436563"/>
            <a:ext cx="5894388" cy="535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957C-8E9F-4497-82E4-AA9613540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1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6804028" y="6051560"/>
            <a:ext cx="1971676" cy="614363"/>
            <a:chOff x="3846" y="3866"/>
            <a:chExt cx="1242" cy="387"/>
          </a:xfrm>
        </p:grpSpPr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  <p:pic>
          <p:nvPicPr>
            <p:cNvPr id="7" name="Picture 10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338139" y="6459548"/>
            <a:ext cx="442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rgbClr val="B2B2B2"/>
                </a:solidFill>
                <a:latin typeface="Times New Roman" pitchFamily="18" charset="0"/>
              </a:rPr>
              <a:t>March 15, 2011</a:t>
            </a: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350843" y="611505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2020</a:t>
            </a: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4471988" y="6200775"/>
            <a:ext cx="77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8246C17-5A3F-404B-BBC0-46C07B725958}" type="slidenum">
              <a:rPr lang="en-US" sz="1400">
                <a:solidFill>
                  <a:srgbClr val="FFFFFF"/>
                </a:solidFill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3" y="436563"/>
            <a:ext cx="806132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8800" y="1206501"/>
            <a:ext cx="8050213" cy="45894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fld id="{6036BA06-188B-43B9-BF97-385C8742A56F}" type="slidenum">
              <a:rPr lang="en-US" sz="1200" b="1">
                <a:solidFill>
                  <a:srgbClr val="FFFFFF"/>
                </a:solidFill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fld id="{DD8FC716-3138-41E3-990F-159D76CB49B3}" type="slidenum">
              <a:rPr lang="en-US" sz="1200" b="1">
                <a:solidFill>
                  <a:srgbClr val="FFFFFF"/>
                </a:solidFill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12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pic>
        <p:nvPicPr>
          <p:cNvPr id="14" name="Picture 8" descr="c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71"/>
          <p:cNvSpPr txBox="1">
            <a:spLocks noChangeArrowheads="1"/>
          </p:cNvSpPr>
          <p:nvPr userDrawn="1"/>
        </p:nvSpPr>
        <p:spPr bwMode="ltGray">
          <a:xfrm>
            <a:off x="6692905" y="447679"/>
            <a:ext cx="1962845" cy="5632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lnSpc>
                <a:spcPct val="85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Federal Aviation</a:t>
            </a:r>
          </a:p>
          <a:p>
            <a:pPr defTabSz="457200" eaLnBrk="1" hangingPunct="1">
              <a:lnSpc>
                <a:spcPct val="85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20000"/>
              </a:spcBef>
              <a:defRPr/>
            </a:pPr>
            <a:endParaRPr lang="en-US" sz="28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7" name="Picture 23" descr="transpare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75330" y="184152"/>
            <a:ext cx="9747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0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endParaRPr lang="en-US" dirty="0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endParaRPr lang="en-US" dirty="0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fld id="{1E1E5EA9-D48B-4D86-8D68-9E2CF02EC7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9835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6306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C6D5-B429-4708-B50D-8A928F6E6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3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7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5" y="1508127"/>
            <a:ext cx="8050213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88001" y="0"/>
            <a:ext cx="355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40" y="4497388"/>
            <a:ext cx="48228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Presented to:  	NAC Subcommittee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By:		Carey Fagan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		Federal Aviation Administration	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Date:		April 26, 2011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61" y="269879"/>
            <a:ext cx="2895601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>
              <a:defRPr/>
            </a:pPr>
            <a:fld id="{031EC69F-3866-4D9F-96CB-13C5F42B0BA5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" name="Group 25"/>
          <p:cNvGrpSpPr>
            <a:grpSpLocks/>
          </p:cNvGrpSpPr>
          <p:nvPr userDrawn="1"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Text Box 29"/>
          <p:cNvSpPr txBox="1">
            <a:spLocks noChangeArrowheads="1"/>
          </p:cNvSpPr>
          <p:nvPr userDrawn="1"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</a:rPr>
              <a:t>Brief to NAC Subcommittee – 26 April 2011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D52C-7BCF-4F94-9990-8880A1E28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B3FD-CEC6-4E1D-9A5B-835F1DB3E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AA0A-5254-41C0-AD46-E6E05DEFC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260C-45A7-4630-94B7-5A3EB3132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FA0C-CB96-42D6-93FC-AF1989FF7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67C6-F1E1-4EE2-8D10-92FECEA32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8A40-EF58-45C7-A3E8-F5190C06A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3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7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_plane_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1" y="0"/>
            <a:ext cx="355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7040" y="4497398"/>
            <a:ext cx="48228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Presented to: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By: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873761" y="269879"/>
            <a:ext cx="2895601" cy="911225"/>
            <a:chOff x="3700" y="170"/>
            <a:chExt cx="1824" cy="574"/>
          </a:xfrm>
        </p:grpSpPr>
        <p:pic>
          <p:nvPicPr>
            <p:cNvPr id="7" name="Picture 7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338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5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1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2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26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4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33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7.w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17.wmf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8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9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218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38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44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27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83.xml"/><Relationship Id="rId7" Type="http://schemas.openxmlformats.org/officeDocument/2006/relationships/theme" Target="../theme/theme32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8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89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05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17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1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323.xml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2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332.xml"/><Relationship Id="rId7" Type="http://schemas.openxmlformats.org/officeDocument/2006/relationships/theme" Target="../theme/theme40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3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338.xml"/><Relationship Id="rId7" Type="http://schemas.openxmlformats.org/officeDocument/2006/relationships/theme" Target="../theme/theme41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35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43.xml"/><Relationship Id="rId10" Type="http://schemas.openxmlformats.org/officeDocument/2006/relationships/image" Target="../media/image34.emf"/><Relationship Id="rId4" Type="http://schemas.openxmlformats.org/officeDocument/2006/relationships/slideLayout" Target="../slideLayouts/slideLayout356.xml"/><Relationship Id="rId9" Type="http://schemas.openxmlformats.org/officeDocument/2006/relationships/oleObject" Target="../embeddings/oleObject1.bin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5" Type="http://schemas.openxmlformats.org/officeDocument/2006/relationships/image" Target="../media/image40.jpeg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microsoft.com/office/2007/relationships/hdphoto" Target="../media/hdphoto1.wdp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Relationship Id="rId14" Type="http://schemas.openxmlformats.org/officeDocument/2006/relationships/image" Target="../media/image40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381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46.xml"/><Relationship Id="rId10" Type="http://schemas.openxmlformats.org/officeDocument/2006/relationships/image" Target="../media/image34.emf"/><Relationship Id="rId4" Type="http://schemas.openxmlformats.org/officeDocument/2006/relationships/slideLayout" Target="../slideLayouts/slideLayout382.xml"/><Relationship Id="rId9" Type="http://schemas.openxmlformats.org/officeDocument/2006/relationships/oleObject" Target="../embeddings/oleObject7.bin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image" Target="../media/image44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5.xml"/><Relationship Id="rId16" Type="http://schemas.openxmlformats.org/officeDocument/2006/relationships/theme" Target="../theme/theme48.xml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0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47.jpeg"/><Relationship Id="rId3" Type="http://schemas.openxmlformats.org/officeDocument/2006/relationships/slideLayout" Target="../slideLayouts/slideLayout424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46.emf"/><Relationship Id="rId2" Type="http://schemas.openxmlformats.org/officeDocument/2006/relationships/slideLayout" Target="../slideLayouts/slideLayout423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slideLayout" Target="../slideLayouts/slideLayout422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oleObject" Target="../embeddings/oleObject13.bin"/><Relationship Id="rId5" Type="http://schemas.openxmlformats.org/officeDocument/2006/relationships/vmlDrawing" Target="../drawings/vmlDrawing11.v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heme" Target="../theme/theme50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slideLayout" Target="../slideLayouts/slideLayout427.xml"/><Relationship Id="rId7" Type="http://schemas.openxmlformats.org/officeDocument/2006/relationships/vmlDrawing" Target="../drawings/vmlDrawing14.vml"/><Relationship Id="rId2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425.xml"/><Relationship Id="rId6" Type="http://schemas.openxmlformats.org/officeDocument/2006/relationships/theme" Target="../theme/theme51.xml"/><Relationship Id="rId11" Type="http://schemas.openxmlformats.org/officeDocument/2006/relationships/image" Target="../media/image51.jpeg"/><Relationship Id="rId5" Type="http://schemas.openxmlformats.org/officeDocument/2006/relationships/slideLayout" Target="../slideLayouts/slideLayout429.xml"/><Relationship Id="rId10" Type="http://schemas.openxmlformats.org/officeDocument/2006/relationships/image" Target="../media/image50.emf"/><Relationship Id="rId4" Type="http://schemas.openxmlformats.org/officeDocument/2006/relationships/slideLayout" Target="../slideLayouts/slideLayout428.xml"/><Relationship Id="rId9" Type="http://schemas.openxmlformats.org/officeDocument/2006/relationships/oleObject" Target="../embeddings/oleObject16.bin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slideLayout" Target="../slideLayouts/slideLayout432.xml"/><Relationship Id="rId7" Type="http://schemas.openxmlformats.org/officeDocument/2006/relationships/vmlDrawing" Target="../drawings/vmlDrawing15.v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theme" Target="../theme/theme52.xml"/><Relationship Id="rId11" Type="http://schemas.openxmlformats.org/officeDocument/2006/relationships/image" Target="../media/image51.jpeg"/><Relationship Id="rId5" Type="http://schemas.openxmlformats.org/officeDocument/2006/relationships/slideLayout" Target="../slideLayouts/slideLayout434.xml"/><Relationship Id="rId10" Type="http://schemas.openxmlformats.org/officeDocument/2006/relationships/image" Target="../media/image50.emf"/><Relationship Id="rId4" Type="http://schemas.openxmlformats.org/officeDocument/2006/relationships/slideLayout" Target="../slideLayouts/slideLayout433.xml"/><Relationship Id="rId9" Type="http://schemas.openxmlformats.org/officeDocument/2006/relationships/oleObject" Target="../embeddings/oleObject17.bin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Relationship Id="rId14" Type="http://schemas.openxmlformats.org/officeDocument/2006/relationships/image" Target="../media/image53.pn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image" Target="../media/image54.jpeg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theme" Target="../theme/theme55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image" Target="../media/image32.jpe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Relationship Id="rId14" Type="http://schemas.openxmlformats.org/officeDocument/2006/relationships/image" Target="../media/image53.png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481.xml"/><Relationship Id="rId7" Type="http://schemas.openxmlformats.org/officeDocument/2006/relationships/theme" Target="../theme/theme57.xml"/><Relationship Id="rId2" Type="http://schemas.openxmlformats.org/officeDocument/2006/relationships/slideLayout" Target="../slideLayouts/slideLayout480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2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image" Target="../media/image54.jpeg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1"/>
          <p:cNvSpPr txBox="1">
            <a:spLocks noChangeArrowheads="1"/>
          </p:cNvSpPr>
          <p:nvPr/>
        </p:nvSpPr>
        <p:spPr>
          <a:xfrm>
            <a:off x="3429000" y="6354763"/>
            <a:ext cx="5181600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i="1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911D6A-2E1F-418E-A23F-CD631DB83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8" descr="RTCA Logo dots only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812" r:id="rId2"/>
    <p:sldLayoutId id="2147484811" r:id="rId3"/>
    <p:sldLayoutId id="2147484810" r:id="rId4"/>
    <p:sldLayoutId id="2147484809" r:id="rId5"/>
    <p:sldLayoutId id="2147484808" r:id="rId6"/>
    <p:sldLayoutId id="2147484807" r:id="rId7"/>
    <p:sldLayoutId id="2147484806" r:id="rId8"/>
    <p:sldLayoutId id="2147484805" r:id="rId9"/>
    <p:sldLayoutId id="2147484804" r:id="rId10"/>
    <p:sldLayoutId id="214748480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60000"/>
        <a:buBlip>
          <a:blip r:embed="rId14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Font typeface="Arial" charset="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Font typeface="Arial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32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93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010558-3F8E-4F5A-9EF6-B67623395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32104" name="Group 25"/>
          <p:cNvGrpSpPr>
            <a:grpSpLocks/>
          </p:cNvGrpSpPr>
          <p:nvPr/>
        </p:nvGrpSpPr>
        <p:grpSpPr bwMode="auto">
          <a:xfrm>
            <a:off x="5708660" y="6126163"/>
            <a:ext cx="2047877" cy="660400"/>
            <a:chOff x="3596" y="3859"/>
            <a:chExt cx="1290" cy="416"/>
          </a:xfrm>
        </p:grpSpPr>
        <p:pic>
          <p:nvPicPr>
            <p:cNvPr id="132107" name="Picture 26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4" y="6205548"/>
            <a:ext cx="47847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35"/>
            <a:ext cx="374015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4" y="474663"/>
            <a:ext cx="8061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206501"/>
            <a:ext cx="80502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000000"/>
                </a:solidFill>
                <a:latin typeface="+mn-lt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68897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SLIDE </a:t>
            </a:r>
            <a:fld id="{BCD2E178-756A-4393-AD52-32A41096F8E1}" type="slidenum"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43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443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93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F7FC8A-13C5-4A57-8835-1E5E8AAF0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4392" name="Group 25"/>
          <p:cNvGrpSpPr>
            <a:grpSpLocks/>
          </p:cNvGrpSpPr>
          <p:nvPr/>
        </p:nvGrpSpPr>
        <p:grpSpPr bwMode="auto">
          <a:xfrm>
            <a:off x="5708660" y="6126163"/>
            <a:ext cx="2047877" cy="660400"/>
            <a:chOff x="3596" y="3859"/>
            <a:chExt cx="1290" cy="416"/>
          </a:xfrm>
        </p:grpSpPr>
        <p:pic>
          <p:nvPicPr>
            <p:cNvPr id="144395" name="Picture 26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dirty="0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896" r:id="rId3"/>
    <p:sldLayoutId id="2147484895" r:id="rId4"/>
    <p:sldLayoutId id="2147484894" r:id="rId5"/>
    <p:sldLayoutId id="214748489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515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93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72113DA-9808-4478-9479-6BD72BABF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1560" name="Group 25"/>
          <p:cNvGrpSpPr>
            <a:grpSpLocks/>
          </p:cNvGrpSpPr>
          <p:nvPr/>
        </p:nvGrpSpPr>
        <p:grpSpPr bwMode="auto">
          <a:xfrm>
            <a:off x="5708660" y="6126163"/>
            <a:ext cx="2047877" cy="660400"/>
            <a:chOff x="3596" y="3859"/>
            <a:chExt cx="1290" cy="416"/>
          </a:xfrm>
        </p:grpSpPr>
        <p:pic>
          <p:nvPicPr>
            <p:cNvPr id="151563" name="Picture 26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dirty="0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00" r:id="rId3"/>
    <p:sldLayoutId id="2147484899" r:id="rId4"/>
    <p:sldLayoutId id="2147484898" r:id="rId5"/>
    <p:sldLayoutId id="214748489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b="1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9B3EF362-E8E9-44D2-8F0F-B7CBF8FF4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78" r:id="rId2"/>
    <p:sldLayoutId id="2147484905" r:id="rId3"/>
    <p:sldLayoutId id="2147484904" r:id="rId4"/>
    <p:sldLayoutId id="2147484903" r:id="rId5"/>
    <p:sldLayoutId id="2147484902" r:id="rId6"/>
    <p:sldLayoutId id="2147484901" r:id="rId7"/>
    <p:sldLayoutId id="2147484979" r:id="rId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USAirways Screen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EB96BFB-898D-49A9-B61A-60603D423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6" r:id="rId2"/>
    <p:sldLayoutId id="2147484915" r:id="rId3"/>
    <p:sldLayoutId id="2147484914" r:id="rId4"/>
    <p:sldLayoutId id="2147484913" r:id="rId5"/>
    <p:sldLayoutId id="2147484912" r:id="rId6"/>
    <p:sldLayoutId id="2147484911" r:id="rId7"/>
    <p:sldLayoutId id="2147484910" r:id="rId8"/>
    <p:sldLayoutId id="2147484909" r:id="rId9"/>
    <p:sldLayoutId id="2147484908" r:id="rId10"/>
    <p:sldLayoutId id="2147484907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7" descr="USAirways Screen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1143000" y="1371600"/>
            <a:ext cx="68580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28" r:id="rId2"/>
    <p:sldLayoutId id="2147484927" r:id="rId3"/>
    <p:sldLayoutId id="2147484926" r:id="rId4"/>
    <p:sldLayoutId id="2147484925" r:id="rId5"/>
    <p:sldLayoutId id="2147484924" r:id="rId6"/>
    <p:sldLayoutId id="2147484923" r:id="rId7"/>
    <p:sldLayoutId id="2147484922" r:id="rId8"/>
    <p:sldLayoutId id="2147484921" r:id="rId9"/>
    <p:sldLayoutId id="2147484920" r:id="rId10"/>
    <p:sldLayoutId id="2147484919" r:id="rId11"/>
    <p:sldLayoutId id="2147484980" r:id="rId12"/>
    <p:sldLayoutId id="2147484918" r:id="rId13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945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945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93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F9653EBD-E0F5-48CD-BE7F-5381E14DA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94568" name="Group 25"/>
          <p:cNvGrpSpPr>
            <a:grpSpLocks/>
          </p:cNvGrpSpPr>
          <p:nvPr/>
        </p:nvGrpSpPr>
        <p:grpSpPr bwMode="auto">
          <a:xfrm>
            <a:off x="5708660" y="6126163"/>
            <a:ext cx="2047877" cy="660400"/>
            <a:chOff x="3596" y="3859"/>
            <a:chExt cx="1290" cy="416"/>
          </a:xfrm>
        </p:grpSpPr>
        <p:pic>
          <p:nvPicPr>
            <p:cNvPr id="194571" name="Picture 26"/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Arial" pitchFamily="34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Arial" pitchFamily="34" charset="0"/>
                </a:rPr>
                <a:t>Administration</a:t>
              </a:r>
            </a:p>
          </p:txBody>
        </p:sp>
      </p:grpSp>
      <p:sp>
        <p:nvSpPr>
          <p:cNvPr id="3081" name="Text Box 29" hidden="1"/>
          <p:cNvSpPr txBox="1">
            <a:spLocks noChangeArrowheads="1"/>
          </p:cNvSpPr>
          <p:nvPr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  <a:ea typeface="ＭＳ Ｐゴシック" charset="-128"/>
                <a:cs typeface="Arial" pitchFamily="34" charset="0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082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  <a:ea typeface="ＭＳ Ｐゴシック" charset="-128"/>
                <a:cs typeface="Arial" pitchFamily="34" charset="0"/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26160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37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37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9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FC9966D-9F7B-4EF0-98EF-73A04A422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3782" name="Group 25"/>
          <p:cNvGrpSpPr>
            <a:grpSpLocks/>
          </p:cNvGrpSpPr>
          <p:nvPr/>
        </p:nvGrpSpPr>
        <p:grpSpPr bwMode="auto">
          <a:xfrm>
            <a:off x="5708660" y="6126163"/>
            <a:ext cx="2047877" cy="660400"/>
            <a:chOff x="3596" y="3859"/>
            <a:chExt cx="1290" cy="416"/>
          </a:xfrm>
        </p:grpSpPr>
        <p:pic>
          <p:nvPicPr>
            <p:cNvPr id="203785" name="Picture 26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pitchFamily="34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pitchFamily="34" charset="0"/>
                </a:rPr>
                <a:t>Administration</a:t>
              </a:r>
            </a:p>
          </p:txBody>
        </p:sp>
      </p:grpSp>
      <p:sp>
        <p:nvSpPr>
          <p:cNvPr id="3081" name="Text Box 29" hidden="1"/>
          <p:cNvSpPr txBox="1">
            <a:spLocks noChangeArrowheads="1"/>
          </p:cNvSpPr>
          <p:nvPr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  <a:cs typeface="Arial" pitchFamily="34" charset="0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cs typeface="Arial" pitchFamily="34" charset="0"/>
            </a:endParaRPr>
          </a:p>
        </p:txBody>
      </p:sp>
      <p:sp>
        <p:nvSpPr>
          <p:cNvPr id="3082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  <a:cs typeface="Arial" pitchFamily="34" charset="0"/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  <p:sldLayoutId id="2147484994" r:id="rId6"/>
    <p:sldLayoutId id="2147484997" r:id="rId7"/>
    <p:sldLayoutId id="214748499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31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15044" name="Group 3"/>
          <p:cNvGrpSpPr>
            <a:grpSpLocks/>
          </p:cNvGrpSpPr>
          <p:nvPr/>
        </p:nvGrpSpPr>
        <p:grpSpPr bwMode="auto">
          <a:xfrm>
            <a:off x="228601" y="6477010"/>
            <a:ext cx="3338840" cy="309563"/>
            <a:chOff x="228600" y="6456363"/>
            <a:chExt cx="3338397" cy="309562"/>
          </a:xfrm>
        </p:grpSpPr>
        <p:pic>
          <p:nvPicPr>
            <p:cNvPr id="215045" name="Picture 3" descr="logo for black powerpoint2"/>
            <p:cNvPicPr>
              <a:picLocks noChangeAspect="1" noChangeArrowheads="1"/>
            </p:cNvPicPr>
            <p:nvPr userDrawn="1"/>
          </p:nvPicPr>
          <p:blipFill>
            <a:blip r:embed="rId13"/>
            <a:srcRect r="39648"/>
            <a:stretch>
              <a:fillRect/>
            </a:stretch>
          </p:blipFill>
          <p:spPr bwMode="auto">
            <a:xfrm>
              <a:off x="228600" y="6456363"/>
              <a:ext cx="1931988" cy="3095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Box 6"/>
            <p:cNvSpPr txBox="1">
              <a:spLocks noChangeArrowheads="1"/>
            </p:cNvSpPr>
            <p:nvPr userDrawn="1"/>
          </p:nvSpPr>
          <p:spPr bwMode="auto">
            <a:xfrm>
              <a:off x="2088903" y="6457951"/>
              <a:ext cx="1478094" cy="3077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en-US" sz="700" dirty="0">
                  <a:solidFill>
                    <a:prstClr val="white"/>
                  </a:solidFill>
                  <a:cs typeface="Arial" charset="0"/>
                </a:rPr>
                <a:t>© 2013 the MITRE Corporation.</a:t>
              </a:r>
            </a:p>
            <a:p>
              <a:pPr eaLnBrk="0" hangingPunct="0">
                <a:defRPr/>
              </a:pPr>
              <a:r>
                <a:rPr lang="en-US" sz="700" dirty="0">
                  <a:solidFill>
                    <a:prstClr val="white"/>
                  </a:solidFill>
                  <a:cs typeface="Arial" charset="0"/>
                </a:rPr>
                <a:t>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4934" r:id="rId2"/>
    <p:sldLayoutId id="2147484933" r:id="rId3"/>
    <p:sldLayoutId id="2147484932" r:id="rId4"/>
    <p:sldLayoutId id="2147484931" r:id="rId5"/>
    <p:sldLayoutId id="2147485000" r:id="rId6"/>
    <p:sldLayoutId id="2147484930" r:id="rId7"/>
    <p:sldLayoutId id="2147485001" r:id="rId8"/>
    <p:sldLayoutId id="2147485002" r:id="rId9"/>
    <p:sldLayoutId id="2147485003" r:id="rId10"/>
    <p:sldLayoutId id="2147485004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DAA03"/>
        </a:buClr>
        <a:buSzPct val="75000"/>
        <a:buFont typeface="Wingdings" pitchFamily="2" charset="2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lr>
          <a:srgbClr val="FDAA03"/>
        </a:buClr>
        <a:buFont typeface="Arial" charset="0"/>
        <a:defRPr sz="2000" b="1">
          <a:solidFill>
            <a:schemeClr val="bg1"/>
          </a:solidFill>
          <a:latin typeface="+mn-lt"/>
        </a:defRPr>
      </a:lvl2pPr>
      <a:lvl3pPr marL="914400" indent="-169863" algn="l" rtl="0" eaLnBrk="0" fontAlgn="base" hangingPunct="0">
        <a:spcBef>
          <a:spcPct val="20000"/>
        </a:spcBef>
        <a:spcAft>
          <a:spcPct val="0"/>
        </a:spcAft>
        <a:buClr>
          <a:srgbClr val="FDAA03"/>
        </a:buClr>
        <a:buSzPct val="60000"/>
        <a:buFont typeface="Wingdings" pitchFamily="2" charset="2"/>
        <a:defRPr sz="1600" b="1">
          <a:solidFill>
            <a:schemeClr val="bg1"/>
          </a:solidFill>
          <a:latin typeface="+mn-lt"/>
        </a:defRPr>
      </a:lvl3pPr>
      <a:lvl4pPr marL="1143000" indent="-109538" algn="l" rtl="0" eaLnBrk="0" fontAlgn="base" hangingPunct="0">
        <a:spcBef>
          <a:spcPct val="20000"/>
        </a:spcBef>
        <a:spcAft>
          <a:spcPct val="0"/>
        </a:spcAft>
        <a:buClr>
          <a:srgbClr val="FDAA03"/>
        </a:buClr>
        <a:buFont typeface="Arial" charset="0"/>
        <a:defRPr sz="1400" b="1">
          <a:solidFill>
            <a:schemeClr val="bg1"/>
          </a:solidFill>
          <a:latin typeface="+mn-lt"/>
        </a:defRPr>
      </a:lvl4pPr>
      <a:lvl5pPr marL="1371600" indent="-109538" algn="l" rtl="0" eaLnBrk="0" fontAlgn="base" hangingPunct="0">
        <a:spcBef>
          <a:spcPct val="20000"/>
        </a:spcBef>
        <a:spcAft>
          <a:spcPct val="0"/>
        </a:spcAft>
        <a:buClr>
          <a:srgbClr val="FDAA03"/>
        </a:buClr>
        <a:buSzPct val="50000"/>
        <a:buFont typeface="Wingdings" pitchFamily="2" charset="2"/>
        <a:defRPr sz="1200" b="1">
          <a:solidFill>
            <a:schemeClr val="bg1"/>
          </a:solidFill>
          <a:latin typeface="+mn-lt"/>
        </a:defRPr>
      </a:lvl5pPr>
      <a:lvl6pPr marL="1828800" indent="-109538" algn="l" rtl="0" fontAlgn="base">
        <a:spcBef>
          <a:spcPct val="20000"/>
        </a:spcBef>
        <a:spcAft>
          <a:spcPct val="0"/>
        </a:spcAft>
        <a:buClr>
          <a:srgbClr val="FDAA03"/>
        </a:buClr>
        <a:buSzPct val="50000"/>
        <a:buFont typeface="Wingdings" pitchFamily="2" charset="2"/>
        <a:defRPr sz="1200" b="1">
          <a:solidFill>
            <a:schemeClr val="bg1"/>
          </a:solidFill>
          <a:latin typeface="+mn-lt"/>
        </a:defRPr>
      </a:lvl6pPr>
      <a:lvl7pPr marL="2286000" indent="-109538" algn="l" rtl="0" fontAlgn="base">
        <a:spcBef>
          <a:spcPct val="20000"/>
        </a:spcBef>
        <a:spcAft>
          <a:spcPct val="0"/>
        </a:spcAft>
        <a:buClr>
          <a:srgbClr val="FDAA03"/>
        </a:buClr>
        <a:buSzPct val="50000"/>
        <a:buFont typeface="Wingdings" pitchFamily="2" charset="2"/>
        <a:defRPr sz="1200" b="1">
          <a:solidFill>
            <a:schemeClr val="bg1"/>
          </a:solidFill>
          <a:latin typeface="+mn-lt"/>
        </a:defRPr>
      </a:lvl7pPr>
      <a:lvl8pPr marL="2743200" indent="-109538" algn="l" rtl="0" fontAlgn="base">
        <a:spcBef>
          <a:spcPct val="20000"/>
        </a:spcBef>
        <a:spcAft>
          <a:spcPct val="0"/>
        </a:spcAft>
        <a:buClr>
          <a:srgbClr val="FDAA03"/>
        </a:buClr>
        <a:buSzPct val="50000"/>
        <a:buFont typeface="Wingdings" pitchFamily="2" charset="2"/>
        <a:defRPr sz="1200" b="1">
          <a:solidFill>
            <a:schemeClr val="bg1"/>
          </a:solidFill>
          <a:latin typeface="+mn-lt"/>
        </a:defRPr>
      </a:lvl8pPr>
      <a:lvl9pPr marL="3200400" indent="-109538" algn="l" rtl="0" fontAlgn="base">
        <a:spcBef>
          <a:spcPct val="20000"/>
        </a:spcBef>
        <a:spcAft>
          <a:spcPct val="0"/>
        </a:spcAft>
        <a:buClr>
          <a:srgbClr val="FDAA03"/>
        </a:buClr>
        <a:buSzPct val="50000"/>
        <a:buFont typeface="Wingdings" pitchFamily="2" charset="2"/>
        <a:defRPr sz="12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F7BE7-0118-4FF0-B699-79CBCC36E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2" r:id="rId2"/>
    <p:sldLayoutId id="2147484821" r:id="rId3"/>
    <p:sldLayoutId id="2147484820" r:id="rId4"/>
    <p:sldLayoutId id="2147484819" r:id="rId5"/>
    <p:sldLayoutId id="2147484818" r:id="rId6"/>
    <p:sldLayoutId id="2147484817" r:id="rId7"/>
    <p:sldLayoutId id="2147484816" r:id="rId8"/>
    <p:sldLayoutId id="2147484815" r:id="rId9"/>
    <p:sldLayoutId id="2147484814" r:id="rId10"/>
    <p:sldLayoutId id="214748481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05805" y="6381750"/>
            <a:ext cx="70961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600" b="0" kern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2614DEC-44AE-4E26-B456-2452626E90A5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83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05805" y="6381750"/>
            <a:ext cx="70961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600" b="0" kern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E3C0B43-52C5-48AC-9EA2-D3DAA2E6DFB3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58000" y="64928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B51E65B-5985-4BA3-BC28-FE731064B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  <p:sldLayoutId id="2147485040" r:id="rId12"/>
    <p:sldLayoutId id="2147485041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2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8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58000" y="649288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5F9DF4A-F827-4F30-8D21-42D656E435E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2" r:id="rId1"/>
    <p:sldLayoutId id="2147485043" r:id="rId2"/>
    <p:sldLayoutId id="2147485044" r:id="rId3"/>
    <p:sldLayoutId id="2147485045" r:id="rId4"/>
    <p:sldLayoutId id="2147485046" r:id="rId5"/>
    <p:sldLayoutId id="2147485047" r:id="rId6"/>
    <p:sldLayoutId id="2147485048" r:id="rId7"/>
    <p:sldLayoutId id="2147485049" r:id="rId8"/>
    <p:sldLayoutId id="2147485050" r:id="rId9"/>
    <p:sldLayoutId id="2147485051" r:id="rId10"/>
    <p:sldLayoutId id="2147485052" r:id="rId11"/>
    <p:sldLayoutId id="2147485053" r:id="rId12"/>
    <p:sldLayoutId id="2147485054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7179"/>
            <a:ext cx="8229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5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6525"/>
            <a:ext cx="91440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/>
                <a:cs typeface="Arial" charset="0"/>
              </a:defRPr>
            </a:lvl1pPr>
          </a:lstStyle>
          <a:p>
            <a:fld id="{4C5B3B60-2223-4C2C-A598-2960571E6F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8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58000" y="649288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>
              <a:defRPr/>
            </a:pPr>
            <a:fld id="{94AE4B41-4452-420D-A654-F50C6C58A697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  <p:sldLayoutId id="2147485108" r:id="rId12"/>
    <p:sldLayoutId id="214748510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310465" y="6126158"/>
            <a:ext cx="2047877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408013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9" r:id="rId3"/>
    <p:sldLayoutId id="2147485140" r:id="rId4"/>
    <p:sldLayoutId id="2147485141" r:id="rId5"/>
    <p:sldLayoutId id="2147485142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60" y="6126158"/>
            <a:ext cx="2047877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3" name="Footer Placeholder 3"/>
          <p:cNvSpPr>
            <a:spLocks noGrp="1"/>
          </p:cNvSpPr>
          <p:nvPr userDrawn="1"/>
        </p:nvSpPr>
        <p:spPr bwMode="auto">
          <a:xfrm>
            <a:off x="1209326" y="14387"/>
            <a:ext cx="6691090" cy="33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2400" b="1" kern="1200">
                <a:solidFill>
                  <a:srgbClr val="DAA6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C00000"/>
                </a:solidFill>
              </a:rPr>
              <a:t>DO NOT DISTRIBUTE – for Internal Coordination Use Only</a:t>
            </a:r>
          </a:p>
        </p:txBody>
      </p:sp>
    </p:spTree>
    <p:extLst>
      <p:ext uri="{BB962C8B-B14F-4D97-AF65-F5344CB8AC3E}">
        <p14:creationId xmlns:p14="http://schemas.microsoft.com/office/powerpoint/2010/main" val="1232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0" r:id="rId1"/>
    <p:sldLayoutId id="2147485161" r:id="rId2"/>
    <p:sldLayoutId id="2147485162" r:id="rId3"/>
    <p:sldLayoutId id="2147485163" r:id="rId4"/>
    <p:sldLayoutId id="2147485164" r:id="rId5"/>
    <p:sldLayoutId id="2147485165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204913" y="1087438"/>
            <a:ext cx="7640637" cy="0"/>
          </a:xfrm>
          <a:prstGeom prst="line">
            <a:avLst/>
          </a:prstGeom>
          <a:noFill/>
          <a:ln w="28575">
            <a:solidFill>
              <a:srgbClr val="C1DBE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584210"/>
            <a:ext cx="7240588" cy="466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7313" y="1955803"/>
            <a:ext cx="6791325" cy="16033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Click to edit Master text styles</a:t>
            </a:r>
          </a:p>
          <a:p>
            <a:pPr lvl="3"/>
            <a:r>
              <a:rPr lang="en-US"/>
              <a:t>Click to edit Master text styles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8513" y="6642100"/>
            <a:ext cx="1905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800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27BBB2-5BC8-422E-948D-D288C888EFFA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597650"/>
            <a:ext cx="185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en-US" sz="900" b="0" dirty="0">
                <a:solidFill>
                  <a:srgbClr val="FFFFCC"/>
                </a:solidFill>
                <a:ea typeface="ＭＳ Ｐゴシック" pitchFamily="34" charset="-128"/>
              </a:rPr>
              <a:t>the Boeing Company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204913" y="1087438"/>
            <a:ext cx="7640637" cy="0"/>
          </a:xfrm>
          <a:prstGeom prst="line">
            <a:avLst/>
          </a:prstGeom>
          <a:noFill/>
          <a:ln w="28575">
            <a:solidFill>
              <a:srgbClr val="C1DBE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5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</p:sldLayoutIdLst>
  <p:transition spd="med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defTabSz="1309688" rtl="0" eaLnBrk="0" fontAlgn="base" hangingPunct="0">
        <a:lnSpc>
          <a:spcPct val="95000"/>
        </a:lnSpc>
        <a:spcBef>
          <a:spcPct val="30000"/>
        </a:spcBef>
        <a:spcAft>
          <a:spcPct val="30000"/>
        </a:spcAft>
        <a:buClr>
          <a:srgbClr val="C1DBE9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398463" indent="-217488" algn="l" defTabSz="1309688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C1DBE9"/>
        </a:buClr>
        <a:buChar char="–"/>
        <a:defRPr sz="2200">
          <a:solidFill>
            <a:schemeClr val="bg1"/>
          </a:solidFill>
          <a:latin typeface="+mn-lt"/>
          <a:ea typeface="ＭＳ Ｐゴシック" charset="0"/>
        </a:defRPr>
      </a:lvl2pPr>
      <a:lvl3pPr marL="620713" indent="-211138" algn="l" defTabSz="1309688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C1DBE9"/>
        </a:buClr>
        <a:buChar char="–"/>
        <a:defRPr>
          <a:solidFill>
            <a:schemeClr val="bg1"/>
          </a:solidFill>
          <a:latin typeface="+mn-lt"/>
          <a:ea typeface="ＭＳ Ｐゴシック" charset="0"/>
        </a:defRPr>
      </a:lvl3pPr>
      <a:lvl4pPr marL="846138" indent="-211138" algn="l" defTabSz="1309688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defTabSz="1309688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defTabSz="1309688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defTabSz="1309688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defTabSz="1309688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defTabSz="1309688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6882"/>
            <a:ext cx="8229600" cy="6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17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09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0" r:id="rId1"/>
    <p:sldLayoutId id="2147485291" r:id="rId2"/>
    <p:sldLayoutId id="2147485292" r:id="rId3"/>
    <p:sldLayoutId id="2147485293" r:id="rId4"/>
    <p:sldLayoutId id="2147485294" r:id="rId5"/>
    <p:sldLayoutId id="2147485295" r:id="rId6"/>
    <p:sldLayoutId id="2147485296" r:id="rId7"/>
    <p:sldLayoutId id="2147485297" r:id="rId8"/>
    <p:sldLayoutId id="2147485298" r:id="rId9"/>
    <p:sldLayoutId id="2147485299" r:id="rId10"/>
    <p:sldLayoutId id="214748530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163513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098550"/>
            <a:ext cx="8050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white">
          <a:xfrm>
            <a:off x="449264" y="620554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10" charset="-128"/>
              </a:rPr>
              <a:t>NextGen Advisory Committee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>
              <a:defRPr/>
            </a:pPr>
            <a:fld id="{8FDACF7E-561E-467A-81AB-371B28A43449}" type="slidenum">
              <a:rPr lang="en-US" sz="1200" b="1">
                <a:solidFill>
                  <a:srgbClr val="FFFFFF"/>
                </a:solidFill>
                <a:latin typeface="Arial" pitchFamily="34" charset="0"/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pitchFamily="34" charset="0"/>
              <a:ea typeface="ＭＳ Ｐゴシック" charset="-128"/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25609" name="Picture 8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Federal Aviation</a:t>
              </a:r>
            </a:p>
            <a:p>
              <a:pPr defTabSz="457200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Administration</a:t>
              </a:r>
            </a:p>
          </p:txBody>
        </p:sp>
      </p:grpSp>
      <p:sp>
        <p:nvSpPr>
          <p:cNvPr id="12298" name="Text Box 10"/>
          <p:cNvSpPr txBox="1">
            <a:spLocks noChangeArrowheads="1"/>
          </p:cNvSpPr>
          <p:nvPr/>
        </p:nvSpPr>
        <p:spPr bwMode="white">
          <a:xfrm>
            <a:off x="442916" y="6473825"/>
            <a:ext cx="4784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10" charset="-128"/>
              </a:rPr>
              <a:t>December 7, 2010</a:t>
            </a:r>
            <a:endParaRPr lang="en-US" sz="1200" b="1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835" r:id="rId2"/>
    <p:sldLayoutId id="2147484834" r:id="rId3"/>
    <p:sldLayoutId id="2147484833" r:id="rId4"/>
    <p:sldLayoutId id="2147484832" r:id="rId5"/>
    <p:sldLayoutId id="2147484831" r:id="rId6"/>
    <p:sldLayoutId id="2147484830" r:id="rId7"/>
    <p:sldLayoutId id="2147484829" r:id="rId8"/>
    <p:sldLayoutId id="2147484828" r:id="rId9"/>
    <p:sldLayoutId id="2147484827" r:id="rId10"/>
    <p:sldLayoutId id="2147484826" r:id="rId11"/>
    <p:sldLayoutId id="2147484825" r:id="rId12"/>
    <p:sldLayoutId id="214748482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305800" y="6381750"/>
            <a:ext cx="70961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600" b="0" kern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2E5290D-8795-4066-906C-348F798FEB34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D01A86-1220-4E3B-A76F-2CAE376CD0EF}" type="slidenum">
              <a:rPr lang="en-US" smtClean="0">
                <a:solidFill>
                  <a:prstClr val="black"/>
                </a:solidFill>
                <a:latin typeface="Calibri"/>
                <a:ea typeface="ＭＳ Ｐゴシック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297012" y="6097937"/>
            <a:ext cx="1842339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43182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940551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ED7F4134-1BB7-4D3A-AF23-F3FECDD6AED1}" type="slidenum">
              <a:rPr lang="en-US" sz="900" b="1" smtClean="0">
                <a:solidFill>
                  <a:srgbClr val="FFFFFF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D25364-27E0-4BBE-B128-3F15C996D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ED49FE38-E48E-4AC4-9C1E-7677176FECFA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56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1"/>
          <p:cNvSpPr txBox="1">
            <a:spLocks noChangeArrowheads="1"/>
          </p:cNvSpPr>
          <p:nvPr/>
        </p:nvSpPr>
        <p:spPr>
          <a:xfrm>
            <a:off x="3429000" y="6354763"/>
            <a:ext cx="5181600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i="1"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E5414-5A15-4A0D-B325-6716E266CB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RTCA Logo dots onl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507604" cy="5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38" r:id="rId12"/>
    <p:sldLayoutId id="2147485439" r:id="rId13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C5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C5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C5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C5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000000"/>
        </a:buClr>
        <a:buSzPct val="60000"/>
        <a:buFontTx/>
        <a:buBlip>
          <a:blip r:embed="rId16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90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60000"/>
        <a:buFont typeface="Arial" pitchFamily="34" charset="0"/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60000"/>
        <a:buFont typeface="Arial" pitchFamily="34" charset="0"/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305800" y="6381750"/>
            <a:ext cx="709551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600" b="0" kern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2F0585B-56D4-4AA2-8BEB-3EE316BE7CA1}" type="slidenum">
              <a:rPr lang="en-US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305800" y="6381750"/>
            <a:ext cx="709551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600" b="0" kern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2F0585B-56D4-4AA2-8BEB-3EE316BE7CA1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9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EB8912D-2A56-4EED-97FF-0243F7120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  <p:sldLayoutId id="2147485560" r:id="rId8"/>
    <p:sldLayoutId id="2147485561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305800" y="6381750"/>
            <a:ext cx="709551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600" b="0" kern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2F0585B-56D4-4AA2-8BEB-3EE316BE7CA1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3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6386513" y="6265873"/>
            <a:ext cx="137069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FFFFFF"/>
                </a:solidFill>
              </a:rPr>
              <a:t>Federal Aviation</a:t>
            </a:r>
          </a:p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373063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3994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212BEF3-F5AF-4D2E-865E-FE0212EF6C32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0" y="603726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</a:rPr>
              <a:t>NSAAP Briefing</a:t>
            </a:r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39945" name="Picture 32" descr="NEW FAA LOG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</a:blip>
          <a:srcRect l="14333" t="3734" r="14973" b="4564"/>
          <a:stretch>
            <a:fillRect/>
          </a:stretch>
        </p:blipFill>
        <p:spPr bwMode="auto">
          <a:xfrm>
            <a:off x="5708652" y="6124575"/>
            <a:ext cx="6604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846" r:id="rId2"/>
    <p:sldLayoutId id="2147484845" r:id="rId3"/>
    <p:sldLayoutId id="2147484844" r:id="rId4"/>
    <p:sldLayoutId id="2147484843" r:id="rId5"/>
    <p:sldLayoutId id="2147484842" r:id="rId6"/>
    <p:sldLayoutId id="2147484841" r:id="rId7"/>
    <p:sldLayoutId id="2147484840" r:id="rId8"/>
    <p:sldLayoutId id="2147484839" r:id="rId9"/>
    <p:sldLayoutId id="2147484838" r:id="rId10"/>
    <p:sldLayoutId id="2147484837" r:id="rId11"/>
    <p:sldLayoutId id="214748483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defTabSz="914400"/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defTabSz="914400"/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 defTabSz="914400"/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310456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914400">
                <a:lnSpc>
                  <a:spcPct val="85000"/>
                </a:lnSpc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095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6053" y="6248400"/>
            <a:ext cx="113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310456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8147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  <p:sldLayoutId id="2147485678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A519C8-EA43-4ABC-9005-C78A9F5E2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b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3A04CDE5-DF1A-40A4-A771-A8C06B8BA0F3}" type="slidenum">
              <a:rPr lang="en-US" sz="1200" b="1">
                <a:solidFill>
                  <a:srgbClr val="FFFFFF"/>
                </a:solidFill>
                <a:latin typeface="Arial"/>
                <a:cs typeface="Arial" charset="0"/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5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449263" y="6205538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>
                <a:solidFill>
                  <a:srgbClr val="C0C0C0"/>
                </a:solidFill>
              </a:rPr>
              <a:t>ADS-B Equipage &amp; Avionics Performance Update</a:t>
            </a:r>
          </a:p>
        </p:txBody>
      </p:sp>
    </p:spTree>
    <p:extLst>
      <p:ext uri="{BB962C8B-B14F-4D97-AF65-F5344CB8AC3E}">
        <p14:creationId xmlns:p14="http://schemas.microsoft.com/office/powerpoint/2010/main" val="40314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think-cell Slide" r:id="rId9" imgW="38100" imgH="38100" progId="TCLayout.ActiveDocument.1">
                  <p:embed/>
                </p:oleObj>
              </mc:Choice>
              <mc:Fallback>
                <p:oleObj name="think-cell Slide" r:id="rId9" imgW="38100" imgH="38100" progId="TCLayout.ActiveDocument.1">
                  <p:embed/>
                  <p:pic>
                    <p:nvPicPr>
                      <p:cNvPr id="1026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568450"/>
            <a:ext cx="843597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5"/>
          <p:cNvSpPr>
            <a:spLocks noGrp="1"/>
          </p:cNvSpPr>
          <p:nvPr>
            <p:ph type="title"/>
          </p:nvPr>
        </p:nvSpPr>
        <p:spPr bwMode="auto">
          <a:xfrm>
            <a:off x="347663" y="274638"/>
            <a:ext cx="82296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84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5695" r:id="rId2"/>
    <p:sldLayoutId id="2147485696" r:id="rId3"/>
    <p:sldLayoutId id="2147485697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b="1" kern="1200">
          <a:solidFill>
            <a:srgbClr val="5E7E94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9725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09588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90563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62013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United_ppt_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9000" contras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455613"/>
            <a:ext cx="8002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552574"/>
            <a:ext cx="800258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46838"/>
            <a:ext cx="688975" cy="307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hlink"/>
                </a:solidFill>
                <a:latin typeface="Arial" charset="0"/>
                <a:ea typeface="ＭＳ Ｐゴシック" pitchFamily="-32" charset="-128"/>
              </a:defRPr>
            </a:lvl1pPr>
          </a:lstStyle>
          <a:p>
            <a:fld id="{21D35E9E-D5BF-4A7A-B968-E3D3BE4698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7" descr="united_6p_h_c_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5900" y="6324600"/>
            <a:ext cx="210211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45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5" r:id="rId1"/>
    <p:sldLayoutId id="2147485726" r:id="rId2"/>
    <p:sldLayoutId id="2147485727" r:id="rId3"/>
    <p:sldLayoutId id="2147485728" r:id="rId4"/>
    <p:sldLayoutId id="2147485729" r:id="rId5"/>
    <p:sldLayoutId id="2147485730" r:id="rId6"/>
    <p:sldLayoutId id="2147485731" r:id="rId7"/>
    <p:sldLayoutId id="2147485732" r:id="rId8"/>
    <p:sldLayoutId id="2147485733" r:id="rId9"/>
    <p:sldLayoutId id="2147485734" r:id="rId10"/>
    <p:sldLayoutId id="214748573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227013" indent="-2270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82625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9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United_ppt_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455613"/>
            <a:ext cx="80025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552575"/>
            <a:ext cx="8002587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46838"/>
            <a:ext cx="688975" cy="307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hlink"/>
                </a:solidFill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fld id="{273955BE-A48F-4CEC-B624-4427AB9C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4" name="Picture 7" descr="united_6p_h_c_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24600"/>
            <a:ext cx="2101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9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82625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9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9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9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think-cell Slide" r:id="rId9" imgW="38100" imgH="38100" progId="TCLayout.ActiveDocument.1">
                  <p:embed/>
                </p:oleObj>
              </mc:Choice>
              <mc:Fallback>
                <p:oleObj name="think-cell Slide" r:id="rId9" imgW="38100" imgH="38100" progId="TCLayout.ActiveDocument.1">
                  <p:embed/>
                  <p:pic>
                    <p:nvPicPr>
                      <p:cNvPr id="4098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568450"/>
            <a:ext cx="843597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Title Placeholder 5"/>
          <p:cNvSpPr>
            <a:spLocks noGrp="1"/>
          </p:cNvSpPr>
          <p:nvPr>
            <p:ph type="title"/>
          </p:nvPr>
        </p:nvSpPr>
        <p:spPr bwMode="auto">
          <a:xfrm>
            <a:off x="347663" y="274638"/>
            <a:ext cx="82296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7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77" r:id="rId2"/>
    <p:sldLayoutId id="2147485778" r:id="rId3"/>
    <p:sldLayoutId id="2147485779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b="1" kern="1200">
          <a:solidFill>
            <a:srgbClr val="5E7E94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5E7E94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9725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09588" indent="-1698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90563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62013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35313" r="1187"/>
          <a:stretch/>
        </p:blipFill>
        <p:spPr>
          <a:xfrm>
            <a:off x="0" y="127739"/>
            <a:ext cx="9137276" cy="27835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588647"/>
          </a:xfrm>
          <a:prstGeom prst="rect">
            <a:avLst/>
          </a:prstGeom>
          <a:solidFill>
            <a:srgbClr val="082E6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88" y="40914"/>
            <a:ext cx="9097469" cy="533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3258" y="6570830"/>
            <a:ext cx="370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7BA1A88-C0B3-A046-8FCE-60C7C10D6C31}" type="slidenum">
              <a:rPr lang="en-US" sz="9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68" y="67053"/>
            <a:ext cx="1165332" cy="4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i="0" kern="1200">
          <a:solidFill>
            <a:schemeClr val="bg1"/>
          </a:solidFill>
          <a:latin typeface="+mn-lt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1"/>
          <p:cNvSpPr txBox="1">
            <a:spLocks noChangeArrowheads="1"/>
          </p:cNvSpPr>
          <p:nvPr/>
        </p:nvSpPr>
        <p:spPr>
          <a:xfrm>
            <a:off x="3429000" y="6354763"/>
            <a:ext cx="5181600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i="1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18BC153D-5C19-4244-8AC9-A687027D1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39622" name="Picture 8" descr="RTCA Logo dots only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6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7" r:id="rId1"/>
    <p:sldLayoutId id="2147485858" r:id="rId2"/>
    <p:sldLayoutId id="2147485859" r:id="rId3"/>
    <p:sldLayoutId id="2147485860" r:id="rId4"/>
    <p:sldLayoutId id="2147485861" r:id="rId5"/>
    <p:sldLayoutId id="2147485862" r:id="rId6"/>
    <p:sldLayoutId id="2147485863" r:id="rId7"/>
    <p:sldLayoutId id="2147485864" r:id="rId8"/>
    <p:sldLayoutId id="2147485865" r:id="rId9"/>
    <p:sldLayoutId id="2147485866" r:id="rId10"/>
    <p:sldLayoutId id="2147485867" r:id="rId11"/>
    <p:sldLayoutId id="2147485868" r:id="rId12"/>
    <p:sldLayoutId id="2147485869" r:id="rId13"/>
    <p:sldLayoutId id="2147485870" r:id="rId14"/>
    <p:sldLayoutId id="2147485871" r:id="rId15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lr>
          <a:srgbClr val="000000"/>
        </a:buClr>
        <a:buSzPct val="60000"/>
        <a:buBlip>
          <a:blip r:embed="rId18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900"/>
        </a:spcBef>
        <a:spcAft>
          <a:spcPct val="0"/>
        </a:spcAft>
        <a:buClr>
          <a:srgbClr val="000000"/>
        </a:buClr>
        <a:buFont typeface="Arial" charset="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Font typeface="Arial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ts val="300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AE4B41-4452-420D-A654-F50C6C58A69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5" r:id="rId1"/>
    <p:sldLayoutId id="2147485886" r:id="rId2"/>
    <p:sldLayoutId id="2147485887" r:id="rId3"/>
    <p:sldLayoutId id="2147485888" r:id="rId4"/>
    <p:sldLayoutId id="2147485889" r:id="rId5"/>
    <p:sldLayoutId id="2147485890" r:id="rId6"/>
    <p:sldLayoutId id="2147485891" r:id="rId7"/>
    <p:sldLayoutId id="2147485892" r:id="rId8"/>
    <p:sldLayoutId id="2147485893" r:id="rId9"/>
    <p:sldLayoutId id="2147485894" r:id="rId10"/>
    <p:sldLayoutId id="2147485895" r:id="rId11"/>
    <p:sldLayoutId id="2147485896" r:id="rId12"/>
    <p:sldLayoutId id="2147485897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163513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098550"/>
            <a:ext cx="8050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white">
          <a:xfrm>
            <a:off x="449264" y="620554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FFFFFF"/>
                </a:solidFill>
              </a:rPr>
              <a:t>NMB/NRB FY11 Oversight and Decision-making Work Plan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fld id="{05A42ACB-A6C8-43D0-B953-99AE97724291}" type="slidenum">
              <a:rPr lang="en-US" sz="1200" b="1">
                <a:solidFill>
                  <a:srgbClr val="FFFFFF"/>
                </a:solidFill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53257" name="Picture 8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2" name="Text Box 10"/>
          <p:cNvSpPr txBox="1">
            <a:spLocks noChangeArrowheads="1"/>
          </p:cNvSpPr>
          <p:nvPr/>
        </p:nvSpPr>
        <p:spPr bwMode="white">
          <a:xfrm>
            <a:off x="442916" y="6473825"/>
            <a:ext cx="4784725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FFFFFF"/>
                </a:solidFill>
              </a:rPr>
              <a:t>January 24, 2011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857" r:id="rId2"/>
    <p:sldLayoutId id="2147484856" r:id="rId3"/>
    <p:sldLayoutId id="2147484855" r:id="rId4"/>
    <p:sldLayoutId id="2147484854" r:id="rId5"/>
    <p:sldLayoutId id="2147484853" r:id="rId6"/>
    <p:sldLayoutId id="2147484852" r:id="rId7"/>
    <p:sldLayoutId id="2147484851" r:id="rId8"/>
    <p:sldLayoutId id="2147484850" r:id="rId9"/>
    <p:sldLayoutId id="2147484849" r:id="rId10"/>
    <p:sldLayoutId id="2147484848" r:id="rId11"/>
    <p:sldLayoutId id="21474848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" y="2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" y="2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9" y="1990794"/>
            <a:ext cx="4264025" cy="2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44" y="234974"/>
            <a:ext cx="8794113" cy="2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22" name="LegendBoxes" hidden="1"/>
          <p:cNvGrpSpPr>
            <a:grpSpLocks/>
          </p:cNvGrpSpPr>
          <p:nvPr/>
        </p:nvGrpSpPr>
        <p:grpSpPr bwMode="auto">
          <a:xfrm>
            <a:off x="8122838" y="296117"/>
            <a:ext cx="769432" cy="1012346"/>
            <a:chOff x="4936" y="176"/>
            <a:chExt cx="475" cy="625"/>
          </a:xfrm>
        </p:grpSpPr>
        <p:sp>
          <p:nvSpPr>
            <p:cNvPr id="2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2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  <p:sp>
          <p:nvSpPr>
            <p:cNvPr id="2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2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2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  <p:sp>
          <p:nvSpPr>
            <p:cNvPr id="2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3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</p:grpSp>
      <p:grpSp>
        <p:nvGrpSpPr>
          <p:cNvPr id="31" name="LegendLines" hidden="1"/>
          <p:cNvGrpSpPr>
            <a:grpSpLocks/>
          </p:cNvGrpSpPr>
          <p:nvPr/>
        </p:nvGrpSpPr>
        <p:grpSpPr bwMode="auto">
          <a:xfrm>
            <a:off x="7808853" y="296165"/>
            <a:ext cx="1083672" cy="740233"/>
            <a:chOff x="4750" y="176"/>
            <a:chExt cx="669" cy="457"/>
          </a:xfrm>
        </p:grpSpPr>
        <p:sp>
          <p:nvSpPr>
            <p:cNvPr id="3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  <p:sp>
          <p:nvSpPr>
            <p:cNvPr id="3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  <p:sp>
          <p:nvSpPr>
            <p:cNvPr id="3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4D4F53"/>
                </a:solidFill>
              </a:endParaRPr>
            </a:p>
          </p:txBody>
        </p:sp>
        <p:sp>
          <p:nvSpPr>
            <p:cNvPr id="3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3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3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</p:grpSp>
      <p:grpSp>
        <p:nvGrpSpPr>
          <p:cNvPr id="38" name="McKSticker" hidden="1"/>
          <p:cNvGrpSpPr/>
          <p:nvPr/>
        </p:nvGrpSpPr>
        <p:grpSpPr bwMode="auto">
          <a:xfrm>
            <a:off x="7855068" y="296184"/>
            <a:ext cx="1058431" cy="210379"/>
            <a:chOff x="7703475" y="285750"/>
            <a:chExt cx="1037300" cy="206181"/>
          </a:xfrm>
        </p:grpSpPr>
        <p:sp>
          <p:nvSpPr>
            <p:cNvPr id="39" name="StickerRectangle"/>
            <p:cNvSpPr>
              <a:spLocks noChangeArrowheads="1"/>
            </p:cNvSpPr>
            <p:nvPr/>
          </p:nvSpPr>
          <p:spPr bwMode="auto">
            <a:xfrm>
              <a:off x="7703475" y="285750"/>
              <a:ext cx="1037300" cy="20618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0" name="AutoShape 31"/>
            <p:cNvCxnSpPr>
              <a:cxnSpLocks noChangeShapeType="1"/>
              <a:stCxn id="39" idx="2"/>
              <a:endCxn id="39" idx="4"/>
            </p:cNvCxnSpPr>
            <p:nvPr/>
          </p:nvCxnSpPr>
          <p:spPr bwMode="auto">
            <a:xfrm>
              <a:off x="7703475" y="285750"/>
              <a:ext cx="0" cy="20618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2"/>
            <p:cNvCxnSpPr>
              <a:cxnSpLocks noChangeShapeType="1"/>
              <a:stCxn id="39" idx="4"/>
              <a:endCxn id="39" idx="6"/>
            </p:cNvCxnSpPr>
            <p:nvPr/>
          </p:nvCxnSpPr>
          <p:spPr bwMode="auto">
            <a:xfrm>
              <a:off x="7703475" y="491931"/>
              <a:ext cx="103730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McK 1. On-page tracke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966" y="27557"/>
            <a:ext cx="727763" cy="1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99903" fontAlgn="base">
              <a:spcBef>
                <a:spcPct val="0"/>
              </a:spcBef>
              <a:spcAft>
                <a:spcPct val="0"/>
              </a:spcAft>
            </a:pPr>
            <a:r>
              <a:rPr lang="en-US" sz="1187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43" name="McK 3. Unit of measur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44" y="551858"/>
            <a:ext cx="87941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7" name="LegendMoons" hidden="1"/>
          <p:cNvGrpSpPr/>
          <p:nvPr/>
        </p:nvGrpSpPr>
        <p:grpSpPr bwMode="auto">
          <a:xfrm>
            <a:off x="8054114" y="296192"/>
            <a:ext cx="836964" cy="1333056"/>
            <a:chOff x="6655594" y="273840"/>
            <a:chExt cx="820252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67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99576" cy="17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99577" cy="17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99577" cy="17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99577" cy="17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99577" cy="179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98442" fontAlgn="base">
                <a:spcBef>
                  <a:spcPct val="0"/>
                </a:spcBef>
                <a:spcAft>
                  <a:spcPct val="0"/>
                </a:spcAft>
                <a:buClr>
                  <a:srgbClr val="003399"/>
                </a:buClr>
              </a:pPr>
              <a:r>
                <a:rPr lang="en-US" sz="1187" dirty="0">
                  <a:solidFill>
                    <a:srgbClr val="4D4F53"/>
                  </a:solidFill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7999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4D4F53"/>
                  </a:solidFill>
                </a:endParaRPr>
              </a:p>
            </p:txBody>
          </p:sp>
        </p:grpSp>
      </p:grpSp>
      <p:pic>
        <p:nvPicPr>
          <p:cNvPr id="68" name="Picture 7" descr="united_6p_h_c_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95" y="6511274"/>
            <a:ext cx="1218407" cy="2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McK Slide Elements" hidden="1"/>
          <p:cNvGrpSpPr>
            <a:grpSpLocks/>
          </p:cNvGrpSpPr>
          <p:nvPr/>
        </p:nvGrpSpPr>
        <p:grpSpPr bwMode="auto">
          <a:xfrm>
            <a:off x="119044" y="6115935"/>
            <a:ext cx="8794113" cy="349268"/>
            <a:chOff x="121488" y="6371875"/>
            <a:chExt cx="8794114" cy="349262"/>
          </a:xfrm>
        </p:grpSpPr>
        <p:sp>
          <p:nvSpPr>
            <p:cNvPr id="71" name="McK 4. Footnote"/>
            <p:cNvSpPr txBox="1">
              <a:spLocks noChangeArrowheads="1"/>
            </p:cNvSpPr>
            <p:nvPr/>
          </p:nvSpPr>
          <p:spPr bwMode="auto">
            <a:xfrm>
              <a:off x="121488" y="6371875"/>
              <a:ext cx="8794114" cy="13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75" dirty="0">
                  <a:solidFill>
                    <a:srgbClr val="4D4F53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72" name="McK 5. Source"/>
            <p:cNvSpPr>
              <a:spLocks noChangeArrowheads="1"/>
            </p:cNvSpPr>
            <p:nvPr/>
          </p:nvSpPr>
          <p:spPr bwMode="auto">
            <a:xfrm>
              <a:off x="121488" y="6586487"/>
              <a:ext cx="8794112" cy="13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35984" indent="-535984" defTabSz="799039" fontAlgn="base">
                <a:spcBef>
                  <a:spcPct val="0"/>
                </a:spcBef>
                <a:spcAft>
                  <a:spcPct val="0"/>
                </a:spcAft>
                <a:tabLst>
                  <a:tab pos="540158" algn="l"/>
                </a:tabLst>
              </a:pPr>
              <a:r>
                <a:rPr lang="en-US" sz="875" dirty="0">
                  <a:solidFill>
                    <a:srgbClr val="4D4F53"/>
                  </a:solidFill>
                </a:rPr>
                <a:t>SOURCE: Source</a:t>
              </a:r>
            </a:p>
          </p:txBody>
        </p:sp>
      </p:grpSp>
      <p:grpSp>
        <p:nvGrpSpPr>
          <p:cNvPr id="73" name="ACET" hidden="1"/>
          <p:cNvGrpSpPr>
            <a:grpSpLocks/>
          </p:cNvGrpSpPr>
          <p:nvPr/>
        </p:nvGrpSpPr>
        <p:grpSpPr bwMode="auto">
          <a:xfrm>
            <a:off x="1452573" y="1424789"/>
            <a:ext cx="4264025" cy="479421"/>
            <a:chOff x="915" y="728"/>
            <a:chExt cx="2686" cy="302"/>
          </a:xfrm>
        </p:grpSpPr>
        <p:cxnSp>
          <p:nvCxnSpPr>
            <p:cNvPr id="74" name="AutoShape 249"/>
            <p:cNvCxnSpPr>
              <a:cxnSpLocks noChangeShapeType="1"/>
              <a:stCxn id="75" idx="4"/>
              <a:endCxn id="7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AutoShape 250"/>
            <p:cNvSpPr>
              <a:spLocks noChangeArrowheads="1"/>
            </p:cNvSpPr>
            <p:nvPr/>
          </p:nvSpPr>
          <p:spPr bwMode="auto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4D4F53"/>
                  </a:solidFill>
                </a:rPr>
                <a:t>Title</a:t>
              </a:r>
            </a:p>
            <a:p>
              <a:pPr defTabSz="79990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7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6" r:id="rId1"/>
    <p:sldLayoutId id="2147485927" r:id="rId2"/>
    <p:sldLayoutId id="2147485928" r:id="rId3"/>
  </p:sldLayoutIdLst>
  <p:hf hdr="0" ftr="0" dt="0"/>
  <p:txStyles>
    <p:titleStyle>
      <a:lvl1pPr algn="l" defTabSz="799039" rtl="0" eaLnBrk="1" fontAlgn="base" hangingPunct="1">
        <a:spcBef>
          <a:spcPct val="0"/>
        </a:spcBef>
        <a:spcAft>
          <a:spcPct val="0"/>
        </a:spcAft>
        <a:tabLst>
          <a:tab pos="240835" algn="l"/>
        </a:tabLst>
        <a:defRPr sz="1812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2pPr>
      <a:lvl3pPr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3pPr>
      <a:lvl4pPr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4pPr>
      <a:lvl5pPr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5pPr>
      <a:lvl6pPr marL="408013"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6pPr>
      <a:lvl7pPr marL="816052"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7pPr>
      <a:lvl8pPr marL="1224068"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8pPr>
      <a:lvl9pPr marL="1632118" algn="l" defTabSz="799039" rtl="0" eaLnBrk="1" fontAlgn="base" hangingPunct="1">
        <a:spcBef>
          <a:spcPct val="0"/>
        </a:spcBef>
        <a:spcAft>
          <a:spcPct val="0"/>
        </a:spcAft>
        <a:defRPr sz="16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172840" indent="-171421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 baseline="0">
          <a:solidFill>
            <a:schemeClr val="tx1"/>
          </a:solidFill>
          <a:latin typeface="+mn-lt"/>
        </a:defRPr>
      </a:lvl2pPr>
      <a:lvl3pPr marL="408013" indent="-233778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548276" indent="-138851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 baseline="0">
          <a:solidFill>
            <a:schemeClr val="tx1"/>
          </a:solidFill>
          <a:latin typeface="+mn-lt"/>
        </a:defRPr>
      </a:lvl4pPr>
      <a:lvl5pPr marL="669145" indent="-116165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669145" indent="-116165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6pPr>
      <a:lvl7pPr marL="669145" indent="-116165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7pPr>
      <a:lvl8pPr marL="669145" indent="-116165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8pPr>
      <a:lvl9pPr marL="669145" indent="-116165" algn="l" defTabSz="7990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013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052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068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118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128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8139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6159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4206" algn="l" defTabSz="816052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993" y="1324"/>
          <a:ext cx="992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1324"/>
                        <a:ext cx="992" cy="1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520" tIns="4572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 </a:t>
            </a:r>
            <a:r>
              <a:rPr lang="en-US" dirty="0" err="1"/>
              <a:t>xxxxxxxxxxxxxxxxxxxxxxxxxxxxxx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99" y="1040806"/>
            <a:ext cx="8229203" cy="45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8626" y="6555385"/>
            <a:ext cx="2133203" cy="2897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75"/>
            </a:lvl1pPr>
          </a:lstStyle>
          <a:p>
            <a:pPr defTabSz="571477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49" y="6580188"/>
            <a:ext cx="2895203" cy="262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5714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0517" y="6575228"/>
            <a:ext cx="2133203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 defTabSz="571477">
              <a:defRPr/>
            </a:pPr>
            <a:fld id="{D52E8E4A-3DA9-4CE4-8287-3AE5F13DF2C2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defTabSz="571477"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" name="Picture 8" descr="united_6p_h_c_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33" y="6440139"/>
            <a:ext cx="1218407" cy="3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0" r:id="rId1"/>
    <p:sldLayoutId id="2147485931" r:id="rId2"/>
    <p:sldLayoutId id="2147485932" r:id="rId3"/>
    <p:sldLayoutId id="2147485933" r:id="rId4"/>
    <p:sldLayoutId id="2147485934" r:id="rId5"/>
  </p:sldLayoutIdLst>
  <p:hf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5pPr>
      <a:lvl6pPr marL="285739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6pPr>
      <a:lvl7pPr marL="571477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7pPr>
      <a:lvl8pPr marL="857216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8pPr>
      <a:lvl9pPr marL="1142954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9pPr>
    </p:titleStyle>
    <p:bodyStyle>
      <a:lvl1pPr marL="214304" indent="-214304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750" b="1">
          <a:solidFill>
            <a:schemeClr val="tx1"/>
          </a:solidFill>
          <a:latin typeface="+mn-lt"/>
          <a:ea typeface="+mn-ea"/>
          <a:cs typeface="+mn-cs"/>
        </a:defRPr>
      </a:lvl1pPr>
      <a:lvl2pPr marL="464326" indent="-178587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2pPr>
      <a:lvl3pPr marL="714346" indent="-142869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3pPr>
      <a:lvl4pPr marL="1000085" indent="-174618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4pPr>
      <a:lvl5pPr marL="1285824" indent="-142869" algn="l" rtl="0" eaLnBrk="0" fontAlgn="base" hangingPunct="0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5pPr>
      <a:lvl6pPr marL="1571562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6pPr>
      <a:lvl7pPr marL="1857301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7pPr>
      <a:lvl8pPr marL="2143039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8pPr>
      <a:lvl9pPr marL="2428778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993" y="1324"/>
          <a:ext cx="992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1324"/>
                        <a:ext cx="992" cy="1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520" tIns="4572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 </a:t>
            </a:r>
            <a:r>
              <a:rPr lang="en-US" dirty="0" err="1"/>
              <a:t>xxxxxxxxxxxxxxxxxxxxxxxxxxxxxx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99" y="1040806"/>
            <a:ext cx="8229203" cy="45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8626" y="6555385"/>
            <a:ext cx="2133203" cy="2897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75"/>
            </a:lvl1pPr>
          </a:lstStyle>
          <a:p>
            <a:pPr defTabSz="571477"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149" y="6580188"/>
            <a:ext cx="2895203" cy="262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5714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5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0517" y="6575228"/>
            <a:ext cx="2133203" cy="277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 defTabSz="571477">
              <a:defRPr/>
            </a:pPr>
            <a:fld id="{D52E8E4A-3DA9-4CE4-8287-3AE5F13DF2C2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defTabSz="571477"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" name="Picture 8" descr="united_6p_h_c_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33" y="6440139"/>
            <a:ext cx="1218407" cy="3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</p:sldLayoutIdLst>
  <p:hf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5pPr>
      <a:lvl6pPr marL="285739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6pPr>
      <a:lvl7pPr marL="571477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7pPr>
      <a:lvl8pPr marL="857216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8pPr>
      <a:lvl9pPr marL="1142954" algn="l" rtl="0" fontAlgn="base">
        <a:spcBef>
          <a:spcPct val="50000"/>
        </a:spcBef>
        <a:spcAft>
          <a:spcPct val="0"/>
        </a:spcAft>
        <a:defRPr sz="2250" b="1">
          <a:solidFill>
            <a:srgbClr val="003399"/>
          </a:solidFill>
          <a:latin typeface="Arial" charset="0"/>
        </a:defRPr>
      </a:lvl9pPr>
    </p:titleStyle>
    <p:bodyStyle>
      <a:lvl1pPr marL="214304" indent="-214304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750" b="1">
          <a:solidFill>
            <a:schemeClr val="tx1"/>
          </a:solidFill>
          <a:latin typeface="+mn-lt"/>
          <a:ea typeface="+mn-ea"/>
          <a:cs typeface="+mn-cs"/>
        </a:defRPr>
      </a:lvl1pPr>
      <a:lvl2pPr marL="464326" indent="-178587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2pPr>
      <a:lvl3pPr marL="714346" indent="-142869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3pPr>
      <a:lvl4pPr marL="1000085" indent="-174618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4pPr>
      <a:lvl5pPr marL="1285824" indent="-142869" algn="l" rtl="0" eaLnBrk="0" fontAlgn="base" hangingPunct="0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5pPr>
      <a:lvl6pPr marL="1571562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6pPr>
      <a:lvl7pPr marL="1857301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7pPr>
      <a:lvl8pPr marL="2143039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8pPr>
      <a:lvl9pPr marL="2428778" indent="-142869" algn="l" rtl="0" fontAlgn="base">
        <a:spcBef>
          <a:spcPct val="0"/>
        </a:spcBef>
        <a:spcAft>
          <a:spcPct val="60000"/>
        </a:spcAft>
        <a:buClr>
          <a:schemeClr val="accent2"/>
        </a:buClr>
        <a:buFont typeface="Wingdings" pitchFamily="2" charset="2"/>
        <a:buChar char="§"/>
        <a:tabLst>
          <a:tab pos="926666" algn="l"/>
        </a:tabLst>
        <a:defRPr sz="16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1"/>
          <p:cNvSpPr txBox="1">
            <a:spLocks noChangeArrowheads="1"/>
          </p:cNvSpPr>
          <p:nvPr/>
        </p:nvSpPr>
        <p:spPr>
          <a:xfrm>
            <a:off x="3429000" y="6354763"/>
            <a:ext cx="5181600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i="1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sz="10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0000"/>
                </a:solidFill>
                <a:latin typeface="+mn-lt"/>
              </a:defRPr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8" descr="RTCA Logo dots only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6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ts val="900"/>
        </a:spcBef>
        <a:spcAft>
          <a:spcPct val="0"/>
        </a:spcAft>
        <a:buClr>
          <a:srgbClr val="000000"/>
        </a:buClr>
        <a:buSzPct val="60000"/>
        <a:buBlip>
          <a:blip r:embed="rId14"/>
        </a:buBlip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675"/>
        </a:spcBef>
        <a:spcAft>
          <a:spcPct val="0"/>
        </a:spcAft>
        <a:buClr>
          <a:srgbClr val="000000"/>
        </a:buClr>
        <a:buFont typeface="Arial" charset="0"/>
        <a:buChar char="•"/>
        <a:defRPr sz="1800">
          <a:solidFill>
            <a:srgbClr val="000000"/>
          </a:solidFill>
          <a:latin typeface="+mn-lt"/>
        </a:defRPr>
      </a:lvl2pPr>
      <a:lvl3pPr marL="857250" indent="-171450" algn="l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 sz="1650">
          <a:solidFill>
            <a:srgbClr val="000000"/>
          </a:solidFill>
          <a:latin typeface="+mn-lt"/>
        </a:defRPr>
      </a:lvl3pPr>
      <a:lvl4pPr marL="1200150" indent="-171450" algn="l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Font typeface="Arial" charset="0"/>
        <a:buChar char="•"/>
        <a:defRPr sz="1500">
          <a:solidFill>
            <a:srgbClr val="000000"/>
          </a:solidFill>
          <a:latin typeface="+mn-lt"/>
        </a:defRPr>
      </a:lvl4pPr>
      <a:lvl5pPr marL="1543050" indent="-171450" algn="l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>
          <a:solidFill>
            <a:srgbClr val="00000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fld id="{CDF58BD2-86B7-47B6-AFD4-34AA5C6F893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32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prstClr val="white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prstClr val="white"/>
                  </a:solidFill>
                </a:rPr>
                <a:t>Administration</a:t>
              </a:r>
            </a:p>
          </p:txBody>
        </p:sp>
      </p:grpSp>
      <p:sp>
        <p:nvSpPr>
          <p:cNvPr id="1035" name="Text Box 33"/>
          <p:cNvSpPr txBox="1">
            <a:spLocks noChangeArrowheads="1"/>
          </p:cNvSpPr>
          <p:nvPr/>
        </p:nvSpPr>
        <p:spPr bwMode="auto">
          <a:xfrm rot="10800000" flipV="1">
            <a:off x="8170863" y="6324600"/>
            <a:ext cx="94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BE57A294-C475-4EB4-80AD-4A3D3BD0194F}" type="slidenum">
              <a:rPr lang="en-US" sz="1200" b="1">
                <a:solidFill>
                  <a:srgbClr val="C0C0C0"/>
                </a:solidFill>
              </a:rPr>
              <a:pPr algn="ctr"/>
              <a:t>‹#›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553200"/>
            <a:ext cx="23082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C0C0C0"/>
                </a:solidFill>
              </a:rPr>
              <a:t>www.faa.gov/uas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04800" y="6248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January</a:t>
            </a:r>
            <a:r>
              <a:rPr lang="en-US" sz="1000" b="1" baseline="0" dirty="0">
                <a:solidFill>
                  <a:schemeClr val="bg1">
                    <a:lumMod val="85000"/>
                  </a:schemeClr>
                </a:solidFill>
              </a:rPr>
              <a:t> 31 </a:t>
            </a:r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Drone Advisory Committee </a:t>
            </a:r>
          </a:p>
          <a:p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FAA Update</a:t>
            </a:r>
          </a:p>
        </p:txBody>
      </p:sp>
    </p:spTree>
    <p:extLst>
      <p:ext uri="{BB962C8B-B14F-4D97-AF65-F5344CB8AC3E}">
        <p14:creationId xmlns:p14="http://schemas.microsoft.com/office/powerpoint/2010/main" val="111200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4" r:id="rId1"/>
    <p:sldLayoutId id="2147485955" r:id="rId2"/>
    <p:sldLayoutId id="2147485956" r:id="rId3"/>
    <p:sldLayoutId id="2147485957" r:id="rId4"/>
    <p:sldLayoutId id="2147485958" r:id="rId5"/>
    <p:sldLayoutId id="2147485959" r:id="rId6"/>
    <p:sldLayoutId id="2147485960" r:id="rId7"/>
    <p:sldLayoutId id="2147485961" r:id="rId8"/>
    <p:sldLayoutId id="2147485962" r:id="rId9"/>
    <p:sldLayoutId id="2147485963" r:id="rId10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0" y="6045200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CDBE1076-A1D7-4F99-924E-A87047606F55}" type="slidenum">
              <a:rPr lang="en-US" sz="1200" b="1">
                <a:solidFill>
                  <a:schemeClr val="bg1">
                    <a:lumMod val="85000"/>
                  </a:schemeClr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089811"/>
            <a:ext cx="2047875" cy="661988"/>
            <a:chOff x="3596" y="3858"/>
            <a:chExt cx="1290" cy="417"/>
          </a:xfrm>
        </p:grpSpPr>
        <p:pic>
          <p:nvPicPr>
            <p:cNvPr id="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441325" y="6203950"/>
            <a:ext cx="374015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</a:rPr>
              <a:t>UAS Funding</a:t>
            </a:r>
          </a:p>
          <a:p>
            <a:pPr eaLnBrk="1" hangingPunct="1">
              <a:buFontTx/>
              <a:buNone/>
              <a:defRPr/>
            </a:pPr>
            <a:r>
              <a:rPr lang="en-US" sz="1050" b="1" dirty="0">
                <a:solidFill>
                  <a:schemeClr val="bg1">
                    <a:lumMod val="85000"/>
                  </a:schemeClr>
                </a:solidFill>
              </a:rPr>
              <a:t>January 31, 2017</a:t>
            </a:r>
          </a:p>
        </p:txBody>
      </p:sp>
    </p:spTree>
    <p:extLst>
      <p:ext uri="{BB962C8B-B14F-4D97-AF65-F5344CB8AC3E}">
        <p14:creationId xmlns:p14="http://schemas.microsoft.com/office/powerpoint/2010/main" val="19730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967" r:id="rId2"/>
    <p:sldLayoutId id="2147485968" r:id="rId3"/>
    <p:sldLayoutId id="2147485969" r:id="rId4"/>
    <p:sldLayoutId id="2147485970" r:id="rId5"/>
    <p:sldLayoutId id="2147485971" r:id="rId6"/>
    <p:sldLayoutId id="2147485972" r:id="rId7"/>
    <p:sldLayoutId id="2147485973" r:id="rId8"/>
    <p:sldLayoutId id="2147485974" r:id="rId9"/>
    <p:sldLayoutId id="2147485975" r:id="rId10"/>
    <p:sldLayoutId id="2147485976" r:id="rId11"/>
    <p:sldLayoutId id="21474859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1"/>
          <p:cNvSpPr txBox="1">
            <a:spLocks noChangeArrowheads="1"/>
          </p:cNvSpPr>
          <p:nvPr/>
        </p:nvSpPr>
        <p:spPr>
          <a:xfrm>
            <a:off x="3429000" y="6354763"/>
            <a:ext cx="5181600" cy="457200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1400" i="1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sz="10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553200"/>
            <a:ext cx="457200" cy="3000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000000"/>
                </a:solidFill>
                <a:latin typeface="+mn-lt"/>
              </a:defRPr>
            </a:lvl1pPr>
          </a:lstStyle>
          <a:p>
            <a:fld id="{7318C44E-EBDF-4DE8-B44B-D48E08BF2BA2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8" descr="RTCA Logo dots only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9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ts val="900"/>
        </a:spcBef>
        <a:spcAft>
          <a:spcPct val="0"/>
        </a:spcAft>
        <a:buClr>
          <a:srgbClr val="000000"/>
        </a:buClr>
        <a:buSzPct val="60000"/>
        <a:buBlip>
          <a:blip r:embed="rId14"/>
        </a:buBlip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675"/>
        </a:spcBef>
        <a:spcAft>
          <a:spcPct val="0"/>
        </a:spcAft>
        <a:buClr>
          <a:srgbClr val="000000"/>
        </a:buClr>
        <a:buFont typeface="Arial" charset="0"/>
        <a:buChar char="•"/>
        <a:defRPr sz="1800">
          <a:solidFill>
            <a:srgbClr val="000000"/>
          </a:solidFill>
          <a:latin typeface="+mn-lt"/>
        </a:defRPr>
      </a:lvl2pPr>
      <a:lvl3pPr marL="857250" indent="-171450" algn="l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 sz="1650">
          <a:solidFill>
            <a:srgbClr val="000000"/>
          </a:solidFill>
          <a:latin typeface="+mn-lt"/>
        </a:defRPr>
      </a:lvl3pPr>
      <a:lvl4pPr marL="1200150" indent="-171450" algn="l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Font typeface="Arial" charset="0"/>
        <a:buChar char="•"/>
        <a:defRPr sz="1500">
          <a:solidFill>
            <a:srgbClr val="000000"/>
          </a:solidFill>
          <a:latin typeface="+mn-lt"/>
        </a:defRPr>
      </a:lvl4pPr>
      <a:lvl5pPr marL="1543050" indent="-171450" algn="l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60000"/>
        <a:buFont typeface="Arial" charset="0"/>
        <a:buChar char="•"/>
        <a:defRPr>
          <a:solidFill>
            <a:srgbClr val="00000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74238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5" r:id="rId1"/>
    <p:sldLayoutId id="2147486006" r:id="rId2"/>
    <p:sldLayoutId id="2147486007" r:id="rId3"/>
    <p:sldLayoutId id="2147486008" r:id="rId4"/>
    <p:sldLayoutId id="2147486009" r:id="rId5"/>
    <p:sldLayoutId id="2147486010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fld id="{CDF58BD2-86B7-47B6-AFD4-34AA5C6F893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032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Federal Aviation</a:t>
              </a:r>
            </a:p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Administration</a:t>
              </a:r>
            </a:p>
          </p:txBody>
        </p:sp>
      </p:grpSp>
      <p:sp>
        <p:nvSpPr>
          <p:cNvPr id="1035" name="Text Box 33"/>
          <p:cNvSpPr txBox="1">
            <a:spLocks noChangeArrowheads="1"/>
          </p:cNvSpPr>
          <p:nvPr/>
        </p:nvSpPr>
        <p:spPr bwMode="auto">
          <a:xfrm rot="10800000" flipV="1">
            <a:off x="8170863" y="6324600"/>
            <a:ext cx="94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E57A294-C475-4EB4-80AD-4A3D3BD0194F}" type="slidenum">
              <a:rPr lang="en-US" sz="1200" b="1">
                <a:solidFill>
                  <a:srgbClr val="C0C0C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553200"/>
            <a:ext cx="23082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C0C0C0"/>
                </a:solidFill>
                <a:latin typeface="Arial"/>
              </a:rPr>
              <a:t>www.faa.gov/uas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248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white">
                    <a:lumMod val="85000"/>
                  </a:prstClr>
                </a:solidFill>
                <a:latin typeface="Arial"/>
              </a:rPr>
              <a:t>May 3, 2017 Drone Advisory Committee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white">
                    <a:lumMod val="85000"/>
                  </a:prstClr>
                </a:solidFill>
                <a:latin typeface="Arial"/>
              </a:rPr>
              <a:t>FAA Update</a:t>
            </a:r>
          </a:p>
        </p:txBody>
      </p:sp>
    </p:spTree>
    <p:extLst>
      <p:ext uri="{BB962C8B-B14F-4D97-AF65-F5344CB8AC3E}">
        <p14:creationId xmlns:p14="http://schemas.microsoft.com/office/powerpoint/2010/main" val="65145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2" r:id="rId1"/>
    <p:sldLayoutId id="2147486013" r:id="rId2"/>
    <p:sldLayoutId id="2147486014" r:id="rId3"/>
    <p:sldLayoutId id="2147486015" r:id="rId4"/>
    <p:sldLayoutId id="2147486016" r:id="rId5"/>
    <p:sldLayoutId id="2147486017" r:id="rId6"/>
    <p:sldLayoutId id="2147486018" r:id="rId7"/>
    <p:sldLayoutId id="2147486019" r:id="rId8"/>
    <p:sldLayoutId id="2147486020" r:id="rId9"/>
    <p:sldLayoutId id="2147486021" r:id="rId10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3" y="436563"/>
            <a:ext cx="8061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206501"/>
            <a:ext cx="80502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6D726DD-ECD8-475F-8798-B8DFADA30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1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6568" name="Group 12"/>
          <p:cNvGrpSpPr>
            <a:grpSpLocks/>
          </p:cNvGrpSpPr>
          <p:nvPr/>
        </p:nvGrpSpPr>
        <p:grpSpPr bwMode="auto">
          <a:xfrm>
            <a:off x="6804028" y="6051560"/>
            <a:ext cx="1971676" cy="614363"/>
            <a:chOff x="3846" y="3866"/>
            <a:chExt cx="1242" cy="387"/>
          </a:xfrm>
        </p:grpSpPr>
        <p:sp>
          <p:nvSpPr>
            <p:cNvPr id="1033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  <p:pic>
          <p:nvPicPr>
            <p:cNvPr id="66574" name="Picture 10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38139" y="6459548"/>
            <a:ext cx="442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rgbClr val="B2B2B2"/>
                </a:solidFill>
                <a:latin typeface="Times New Roman" pitchFamily="18" charset="0"/>
              </a:rPr>
              <a:t>March 15, 2011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50843" y="611505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2020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464055" y="6218238"/>
            <a:ext cx="277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400" dirty="0">
                <a:solidFill>
                  <a:srgbClr val="B2B2B2"/>
                </a:solidFill>
                <a:latin typeface="Times New Roman" pitchFamily="18" charset="0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940" r:id="rId2"/>
    <p:sldLayoutId id="2147484864" r:id="rId3"/>
    <p:sldLayoutId id="2147484863" r:id="rId4"/>
    <p:sldLayoutId id="2147484862" r:id="rId5"/>
    <p:sldLayoutId id="2147484941" r:id="rId6"/>
    <p:sldLayoutId id="2147484942" r:id="rId7"/>
    <p:sldLayoutId id="2147484861" r:id="rId8"/>
    <p:sldLayoutId id="2147484860" r:id="rId9"/>
    <p:sldLayoutId id="2147484859" r:id="rId10"/>
    <p:sldLayoutId id="2147484858" r:id="rId11"/>
    <p:sldLayoutId id="21474849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4203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163513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098550"/>
            <a:ext cx="8050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white">
          <a:xfrm>
            <a:off x="449264" y="620554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FFFFFF"/>
                </a:solidFill>
              </a:rPr>
              <a:t>NMB/NRB FY11 Oversight and Decision-making Work Plan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fld id="{FB4D1444-99E7-46EC-8446-C049B4D10762}" type="slidenum">
              <a:rPr lang="en-US" sz="1200" b="1">
                <a:solidFill>
                  <a:srgbClr val="FFFFFF"/>
                </a:solidFill>
                <a:ea typeface="ＭＳ Ｐゴシック" charset="-128"/>
              </a:rPr>
              <a:pPr algn="r" defTabSz="457200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79881" name="Picture 8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Federal Aviation</a:t>
              </a:r>
            </a:p>
            <a:p>
              <a:pPr defTabSz="457200" eaLnBrk="1" hangingPunct="1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2" name="Text Box 10"/>
          <p:cNvSpPr txBox="1">
            <a:spLocks noChangeArrowheads="1"/>
          </p:cNvSpPr>
          <p:nvPr/>
        </p:nvSpPr>
        <p:spPr bwMode="white">
          <a:xfrm>
            <a:off x="442916" y="6473825"/>
            <a:ext cx="4784725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FFFFFF"/>
                </a:solidFill>
              </a:rPr>
              <a:t>January 24, 2011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876" r:id="rId2"/>
    <p:sldLayoutId id="2147484875" r:id="rId3"/>
    <p:sldLayoutId id="2147484874" r:id="rId4"/>
    <p:sldLayoutId id="2147484873" r:id="rId5"/>
    <p:sldLayoutId id="2147484872" r:id="rId6"/>
    <p:sldLayoutId id="2147484871" r:id="rId7"/>
    <p:sldLayoutId id="2147484870" r:id="rId8"/>
    <p:sldLayoutId id="2147484869" r:id="rId9"/>
    <p:sldLayoutId id="2147484868" r:id="rId10"/>
    <p:sldLayoutId id="2147484867" r:id="rId11"/>
    <p:sldLayoutId id="21474848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9318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3D7F78-309B-4BCC-B4AB-AE09282A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>
              <a:defRPr/>
            </a:pPr>
            <a:fld id="{B51625DB-A153-48E8-BDD5-735C5584AB00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93193" name="Group 25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9319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4" y="6205548"/>
            <a:ext cx="47847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882" r:id="rId3"/>
    <p:sldLayoutId id="2147484881" r:id="rId4"/>
    <p:sldLayoutId id="2147484880" r:id="rId5"/>
    <p:sldLayoutId id="2147484879" r:id="rId6"/>
    <p:sldLayoutId id="2147484878" r:id="rId7"/>
    <p:sldLayoutId id="2147484877" r:id="rId8"/>
    <p:sldLayoutId id="2147484947" r:id="rId9"/>
    <p:sldLayoutId id="2147484948" r:id="rId10"/>
    <p:sldLayoutId id="21474849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5" y="1508127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AC306F0-5E11-4C61-807C-F9153AF7C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0" y="603568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A39F210-A2B5-425C-82C6-F7AE367BBD74}" type="slidenum">
              <a:rPr lang="en-US" sz="1200" b="1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5708660" y="6124575"/>
            <a:ext cx="2047877" cy="661988"/>
            <a:chOff x="3596" y="3858"/>
            <a:chExt cx="1290" cy="417"/>
          </a:xfrm>
        </p:grpSpPr>
        <p:pic>
          <p:nvPicPr>
            <p:cNvPr id="105483" name="Picture 10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31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</a:rPr>
              <a:t>29 June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6" r:id="rId7"/>
    <p:sldLayoutId id="2147484957" r:id="rId8"/>
    <p:sldLayoutId id="2147484958" r:id="rId9"/>
    <p:sldLayoutId id="2147484959" r:id="rId10"/>
    <p:sldLayoutId id="2147484960" r:id="rId11"/>
    <p:sldLayoutId id="2147484961" r:id="rId12"/>
    <p:sldLayoutId id="214748496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itle 1"/>
          <p:cNvSpPr>
            <a:spLocks noGrp="1"/>
          </p:cNvSpPr>
          <p:nvPr>
            <p:ph type="title"/>
          </p:nvPr>
        </p:nvSpPr>
        <p:spPr>
          <a:xfrm>
            <a:off x="685800" y="4267200"/>
            <a:ext cx="7772400" cy="1676400"/>
          </a:xfrm>
        </p:spPr>
        <p:txBody>
          <a:bodyPr/>
          <a:lstStyle/>
          <a:p>
            <a:r>
              <a:rPr lang="en-US" sz="3200" dirty="0"/>
              <a:t>Welcome to the Meeting of the </a:t>
            </a:r>
            <a:br>
              <a:rPr lang="en-US" sz="3200" dirty="0"/>
            </a:br>
            <a:r>
              <a:rPr lang="en-US" sz="3200" dirty="0"/>
              <a:t>Drone Advisory Committee</a:t>
            </a:r>
            <a:br>
              <a:rPr lang="en-US" sz="32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21538" name="Text Placeholder 2"/>
          <p:cNvSpPr>
            <a:spLocks noGrp="1"/>
          </p:cNvSpPr>
          <p:nvPr>
            <p:ph type="body" idx="1"/>
          </p:nvPr>
        </p:nvSpPr>
        <p:spPr>
          <a:xfrm>
            <a:off x="3733800" y="5819104"/>
            <a:ext cx="5715000" cy="1066800"/>
          </a:xfrm>
        </p:spPr>
        <p:txBody>
          <a:bodyPr anchor="t"/>
          <a:lstStyle/>
          <a:p>
            <a:pPr algn="l">
              <a:spcBef>
                <a:spcPct val="0"/>
              </a:spcBef>
            </a:pPr>
            <a:r>
              <a:rPr lang="en-US" sz="2000" dirty="0"/>
              <a:t>July 21, 2017</a:t>
            </a:r>
          </a:p>
          <a:p>
            <a:pPr algn="l">
              <a:spcBef>
                <a:spcPct val="0"/>
              </a:spcBef>
            </a:pPr>
            <a:r>
              <a:rPr lang="en-US" sz="2000" dirty="0"/>
              <a:t>Virtual Meeting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153400" cy="1470025"/>
          </a:xfrm>
        </p:spPr>
        <p:txBody>
          <a:bodyPr/>
          <a:lstStyle/>
          <a:p>
            <a:r>
              <a:rPr lang="en-US" dirty="0"/>
              <a:t>Discussion of </a:t>
            </a:r>
            <a:r>
              <a:rPr lang="en-US"/>
              <a:t>TG1 Status </a:t>
            </a:r>
            <a:r>
              <a:rPr lang="en-US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0557893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685800" y="4114800"/>
            <a:ext cx="8229600" cy="1981200"/>
          </a:xfrm>
        </p:spPr>
        <p:txBody>
          <a:bodyPr anchor="t"/>
          <a:lstStyle/>
          <a:p>
            <a:r>
              <a:rPr lang="en-US" dirty="0"/>
              <a:t>  Closing Remarks</a:t>
            </a:r>
            <a:r>
              <a:rPr lang="en-US" sz="2400" dirty="0"/>
              <a:t>	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74277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733800"/>
            <a:ext cx="9144000" cy="1828800"/>
          </a:xfrm>
        </p:spPr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4000" dirty="0"/>
              <a:t>Summary of Meeting and Next Steps</a:t>
            </a:r>
            <a:br>
              <a:rPr lang="en-US" sz="4000" dirty="0"/>
            </a:br>
            <a:br>
              <a:rPr lang="en-US" b="1" dirty="0"/>
            </a:br>
            <a:br>
              <a:rPr lang="en-US" sz="3100" dirty="0"/>
            </a:br>
            <a:br>
              <a:rPr lang="en-US" b="1" dirty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24655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/>
              <a:t>Concluding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17638"/>
            <a:ext cx="8077200" cy="4714875"/>
          </a:xfrm>
        </p:spPr>
        <p:txBody>
          <a:bodyPr anchor="t"/>
          <a:lstStyle/>
          <a:p>
            <a:r>
              <a:rPr lang="en-US" sz="3200" dirty="0"/>
              <a:t>Action Items</a:t>
            </a:r>
          </a:p>
          <a:p>
            <a:r>
              <a:rPr lang="en-US" sz="3200" dirty="0"/>
              <a:t>Other Business</a:t>
            </a:r>
          </a:p>
          <a:p>
            <a:r>
              <a:rPr lang="en-US" sz="3200" dirty="0"/>
              <a:t>Remaining 2017 Meetings</a:t>
            </a:r>
          </a:p>
          <a:p>
            <a:pPr lvl="1"/>
            <a:r>
              <a:rPr lang="en-US" sz="2800" dirty="0"/>
              <a:t>November 8, 2017, Location-TBD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AF84D-E023-4155-B933-2FDD9E39EE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357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Title 1"/>
          <p:cNvSpPr>
            <a:spLocks noGrp="1"/>
          </p:cNvSpPr>
          <p:nvPr>
            <p:ph type="title"/>
          </p:nvPr>
        </p:nvSpPr>
        <p:spPr>
          <a:xfrm>
            <a:off x="685800" y="3276603"/>
            <a:ext cx="7772400" cy="1470025"/>
          </a:xfrm>
        </p:spPr>
        <p:txBody>
          <a:bodyPr anchor="t"/>
          <a:lstStyle/>
          <a:p>
            <a:br>
              <a:rPr lang="en-US" dirty="0"/>
            </a:br>
            <a:r>
              <a:rPr lang="en-US" dirty="0"/>
              <a:t>Adjourn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3581400"/>
          </a:xfrm>
        </p:spPr>
        <p:txBody>
          <a:bodyPr/>
          <a:lstStyle/>
          <a:p>
            <a:r>
              <a:rPr lang="en-US" dirty="0"/>
              <a:t>Official Statement of the Designated Federal Officer</a:t>
            </a:r>
          </a:p>
        </p:txBody>
      </p:sp>
    </p:spTree>
    <p:extLst>
      <p:ext uri="{BB962C8B-B14F-4D97-AF65-F5344CB8AC3E}">
        <p14:creationId xmlns:p14="http://schemas.microsoft.com/office/powerpoint/2010/main" val="4183898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98587"/>
          </a:xfrm>
        </p:spPr>
        <p:txBody>
          <a:bodyPr/>
          <a:lstStyle/>
          <a:p>
            <a:r>
              <a:rPr lang="en-US" sz="2400" b="1" dirty="0"/>
              <a:t>PUBLIC MEETING ANNOUNCEMENT</a:t>
            </a:r>
            <a:br>
              <a:rPr lang="en-US" sz="2400" dirty="0"/>
            </a:br>
            <a:r>
              <a:rPr lang="en-US" sz="2400" b="1" dirty="0"/>
              <a:t> Read by: Designated </a:t>
            </a:r>
            <a:r>
              <a:rPr lang="en-US" sz="2400" b="1"/>
              <a:t>Federal Officer </a:t>
            </a:r>
            <a:r>
              <a:rPr lang="en-US" sz="2400" b="1" dirty="0"/>
              <a:t>Dan Elwell</a:t>
            </a:r>
            <a:br>
              <a:rPr lang="en-US" sz="2400" b="1" dirty="0"/>
            </a:br>
            <a:r>
              <a:rPr lang="en-US" sz="2400" b="1" dirty="0"/>
              <a:t>Drone Advisory Committee</a:t>
            </a:r>
            <a:br>
              <a:rPr lang="en-US" sz="2400" dirty="0"/>
            </a:br>
            <a:r>
              <a:rPr lang="en-US" sz="2400" b="1" dirty="0"/>
              <a:t> July 21, 2017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075113"/>
          </a:xfrm>
        </p:spPr>
        <p:txBody>
          <a:bodyPr anchor="t"/>
          <a:lstStyle/>
          <a:p>
            <a:pPr marL="0" indent="0">
              <a:buFontTx/>
              <a:buNone/>
              <a:defRPr/>
            </a:pPr>
            <a:r>
              <a:rPr lang="en-US" sz="2000" dirty="0">
                <a:ea typeface="Times New Roman" pitchFamily="18" charset="0"/>
              </a:rPr>
              <a:t>In accordance with the Federal Advisory Committee Act, this Advisory Committee meeting is OPEN TO THE PUBLIC.</a:t>
            </a: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Times New Roman" pitchFamily="18" charset="0"/>
              </a:rPr>
              <a:t>Notice of the meeting was published in the Federal Register on:</a:t>
            </a:r>
            <a:endParaRPr lang="en-US" sz="2000" dirty="0"/>
          </a:p>
          <a:p>
            <a:pPr marL="0" indent="0" algn="ctr"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ea typeface="Times New Roman" pitchFamily="18" charset="0"/>
              </a:rPr>
              <a:t>June 26, </a:t>
            </a:r>
            <a:r>
              <a:rPr lang="en-US" sz="2000" b="1" dirty="0">
                <a:solidFill>
                  <a:srgbClr val="FF0000"/>
                </a:solidFill>
                <a:ea typeface="Times New Roman" pitchFamily="18" charset="0"/>
              </a:rPr>
              <a:t>2017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Times New Roman" pitchFamily="18" charset="0"/>
              </a:rPr>
              <a:t>Members of the public may address the committee with PRIOR APPROVAL of the Chairman.  This should be arranged in advance.</a:t>
            </a: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Times New Roman" pitchFamily="18" charset="0"/>
              </a:rPr>
              <a:t>Only appointed members of the Advisory Committee may vote on any matter brought to a vote by the Chairman.</a:t>
            </a: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Times New Roman" pitchFamily="18" charset="0"/>
              </a:rPr>
              <a:t>The public may present written material to the Advisory Committee at any time.</a:t>
            </a:r>
            <a:endParaRPr lang="en-US" sz="2000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32563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DBFED6-7BDC-4029-AC24-1957D7EEC8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Title 1"/>
          <p:cNvSpPr>
            <a:spLocks noGrp="1"/>
          </p:cNvSpPr>
          <p:nvPr>
            <p:ph type="title"/>
          </p:nvPr>
        </p:nvSpPr>
        <p:spPr>
          <a:xfrm>
            <a:off x="745222" y="216017"/>
            <a:ext cx="7696200" cy="838200"/>
          </a:xfrm>
        </p:spPr>
        <p:txBody>
          <a:bodyPr anchor="t"/>
          <a:lstStyle/>
          <a:p>
            <a:r>
              <a:rPr lang="en-US" dirty="0"/>
              <a:t>DAC Agenda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2894328"/>
          </a:xfrm>
        </p:spPr>
        <p:txBody>
          <a:bodyPr anchor="t"/>
          <a:lstStyle/>
          <a:p>
            <a:pPr>
              <a:defRPr/>
            </a:pPr>
            <a:r>
              <a:rPr lang="en-US" sz="2000" dirty="0"/>
              <a:t>Welcome and Introductions, Review of the Third DAC Meeting </a:t>
            </a:r>
          </a:p>
          <a:p>
            <a:pPr>
              <a:defRPr/>
            </a:pPr>
            <a:r>
              <a:rPr lang="en-US" sz="2000" dirty="0"/>
              <a:t>Approval of Minutes from the Third DAC Meeting 	</a:t>
            </a:r>
          </a:p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Report out of DACSC TG3 (UAS Funding) </a:t>
            </a:r>
          </a:p>
          <a:p>
            <a:pPr>
              <a:defRPr/>
            </a:pPr>
            <a:r>
              <a:rPr lang="en-US" sz="2000" dirty="0"/>
              <a:t>Discussion of Recommendations - TG3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(UAS Funding) </a:t>
            </a:r>
          </a:p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Status Report of DACSC TG1 (Roles and Responsibilities) 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New Assignments/Agenda Topics/Meeting Summary</a:t>
            </a:r>
          </a:p>
          <a:p>
            <a:pPr>
              <a:defRPr/>
            </a:pPr>
            <a:r>
              <a:rPr lang="en-US" sz="2000" dirty="0"/>
              <a:t>Adjourn</a:t>
            </a:r>
            <a:endParaRPr lang="en-US" sz="1600" dirty="0"/>
          </a:p>
          <a:p>
            <a:pPr marL="0" indent="0">
              <a:buNone/>
              <a:defRPr/>
            </a:pPr>
            <a:endParaRPr lang="en-US" sz="2400" dirty="0"/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317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F2A1FF-BE7C-4411-A2BF-F06050946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685800" y="4114800"/>
            <a:ext cx="8229600" cy="1981200"/>
          </a:xfrm>
        </p:spPr>
        <p:txBody>
          <a:bodyPr anchor="t"/>
          <a:lstStyle/>
          <a:p>
            <a:r>
              <a:rPr lang="en-US" dirty="0"/>
              <a:t>Welcome and Introductions  </a:t>
            </a:r>
            <a:br>
              <a:rPr lang="en-US" dirty="0"/>
            </a:br>
            <a:r>
              <a:rPr lang="en-US" dirty="0"/>
              <a:t>Opening Remarks</a:t>
            </a:r>
            <a:r>
              <a:rPr lang="en-US" sz="2400" dirty="0"/>
              <a:t>	</a:t>
            </a:r>
            <a:br>
              <a:rPr lang="en-US" sz="3200" b="1" dirty="0"/>
            </a:br>
            <a:endParaRPr lang="en-US" sz="3200" b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1981200"/>
          </a:xfrm>
        </p:spPr>
        <p:txBody>
          <a:bodyPr anchor="t"/>
          <a:lstStyle/>
          <a:p>
            <a:r>
              <a:rPr lang="en-US" dirty="0"/>
              <a:t>Review and Approval of: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Minutes – May 3, 2017</a:t>
            </a:r>
            <a:br>
              <a:rPr lang="en-US" sz="2400" dirty="0"/>
            </a:br>
            <a:r>
              <a:rPr lang="en-US" sz="2400" dirty="0"/>
              <a:t>	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59558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1102519"/>
          </a:xfrm>
        </p:spPr>
        <p:txBody>
          <a:bodyPr/>
          <a:lstStyle/>
          <a:p>
            <a:r>
              <a:rPr lang="en-US" altLang="en-US" sz="3600" dirty="0"/>
              <a:t>Report out of DACSC TG3 </a:t>
            </a:r>
            <a:br>
              <a:rPr lang="en-US" altLang="en-US" sz="3600" dirty="0"/>
            </a:br>
            <a:r>
              <a:rPr lang="en-US" altLang="en-US" sz="3600" dirty="0"/>
              <a:t>(UAS Funding)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5181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Co-Chairs: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Mark Aitken,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AUVSI 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Howard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Kass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American Airlines</a:t>
            </a:r>
          </a:p>
        </p:txBody>
      </p:sp>
    </p:spTree>
    <p:extLst>
      <p:ext uri="{BB962C8B-B14F-4D97-AF65-F5344CB8AC3E}">
        <p14:creationId xmlns:p14="http://schemas.microsoft.com/office/powerpoint/2010/main" val="32720798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153400" cy="1470025"/>
          </a:xfrm>
        </p:spPr>
        <p:txBody>
          <a:bodyPr/>
          <a:lstStyle/>
          <a:p>
            <a:r>
              <a:rPr lang="en-US" dirty="0"/>
              <a:t>Discussion of TG3 Report</a:t>
            </a:r>
          </a:p>
        </p:txBody>
      </p:sp>
    </p:spTree>
    <p:extLst>
      <p:ext uri="{BB962C8B-B14F-4D97-AF65-F5344CB8AC3E}">
        <p14:creationId xmlns:p14="http://schemas.microsoft.com/office/powerpoint/2010/main" val="36963722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1102519"/>
          </a:xfrm>
        </p:spPr>
        <p:txBody>
          <a:bodyPr/>
          <a:lstStyle/>
          <a:p>
            <a:r>
              <a:rPr lang="en-US" altLang="en-US" sz="2800" dirty="0"/>
              <a:t>Status Report of DACSC TG1 </a:t>
            </a:r>
            <a:br>
              <a:rPr lang="en-US" altLang="en-US" sz="2800" dirty="0"/>
            </a:br>
            <a:r>
              <a:rPr lang="en-US" altLang="en-US" sz="2800" dirty="0"/>
              <a:t>(Roles and Responsibilities)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5181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Co-Chairs: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Dr. John Eagerton,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DoT Alabama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Brendan Schulman,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DJI</a:t>
            </a:r>
          </a:p>
        </p:txBody>
      </p:sp>
    </p:spTree>
    <p:extLst>
      <p:ext uri="{BB962C8B-B14F-4D97-AF65-F5344CB8AC3E}">
        <p14:creationId xmlns:p14="http://schemas.microsoft.com/office/powerpoint/2010/main" val="170409387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TCA 4-3 New Master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New - US Airways">
  <a:themeElements>
    <a:clrScheme name="New - US Airway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- US Airway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- US Airway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- US Airway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- US Airway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- US Airway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- US Airway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- US Airway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- US Airway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CAT_2003ppt 2009_ PresentationV1">
  <a:themeElements>
    <a:clrScheme name="CCAT_2003ppt 2009_ PresentationV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AT_2003ppt 2009_ PresentationV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CAT_2003ppt 2009_ PresentationV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AT_2003ppt 2009_ PresentationV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AT_2003ppt 2009_ PresentationV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AT_2003ppt 2009_ PresentationV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AT_2003ppt 2009_ Presentation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AT_2003ppt 2009_ Presentation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AT_2003ppt 2009_ Presentation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OT February 2009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4_WC3 Center Template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l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C3 Center Template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C3 Center Template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C3 Center Template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C3 Center Template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C3 Center Template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C3 Center Template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C3 Center Template 2006 13">
        <a:dk1>
          <a:srgbClr val="000000"/>
        </a:dk1>
        <a:lt1>
          <a:srgbClr val="FFFFFF"/>
        </a:lt1>
        <a:dk2>
          <a:srgbClr val="003399"/>
        </a:dk2>
        <a:lt2>
          <a:srgbClr val="777D88"/>
        </a:lt2>
        <a:accent1>
          <a:srgbClr val="F4D598"/>
        </a:accent1>
        <a:accent2>
          <a:srgbClr val="991B00"/>
        </a:accent2>
        <a:accent3>
          <a:srgbClr val="FFFFFF"/>
        </a:accent3>
        <a:accent4>
          <a:srgbClr val="000000"/>
        </a:accent4>
        <a:accent5>
          <a:srgbClr val="F8E7CA"/>
        </a:accent5>
        <a:accent6>
          <a:srgbClr val="8A1700"/>
        </a:accent6>
        <a:hlink>
          <a:srgbClr val="567CC6"/>
        </a:hlink>
        <a:folHlink>
          <a:srgbClr val="D4D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2 line title master">
  <a:themeElements>
    <a:clrScheme name="1_2 line title master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2 line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 line 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line titl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 line titl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line titl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line titl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line titl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 line titl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FAA NextGen -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1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_RTCA PPT Them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_FAA NextGen -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Office Theme">
  <a:themeElements>
    <a:clrScheme name="Heart #1">
      <a:dk1>
        <a:srgbClr val="000000"/>
      </a:dk1>
      <a:lt1>
        <a:sysClr val="window" lastClr="FFFFFF"/>
      </a:lt1>
      <a:dk2>
        <a:srgbClr val="111B40"/>
      </a:dk2>
      <a:lt2>
        <a:srgbClr val="FFFFFF"/>
      </a:lt2>
      <a:accent1>
        <a:srgbClr val="304CB2"/>
      </a:accent1>
      <a:accent2>
        <a:srgbClr val="D5152E"/>
      </a:accent2>
      <a:accent3>
        <a:srgbClr val="606060"/>
      </a:accent3>
      <a:accent4>
        <a:srgbClr val="5E7E94"/>
      </a:accent4>
      <a:accent5>
        <a:srgbClr val="FFBF27"/>
      </a:accent5>
      <a:accent6>
        <a:srgbClr val="E5E3E3"/>
      </a:accent6>
      <a:hlink>
        <a:srgbClr val="606060"/>
      </a:hlink>
      <a:folHlink>
        <a:srgbClr val="5E7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44.xml><?xml version="1.0" encoding="utf-8"?>
<a:theme xmlns:a="http://schemas.openxmlformats.org/drawingml/2006/main" name="3_Theme1">
  <a:themeElements>
    <a:clrScheme name="">
      <a:dk1>
        <a:srgbClr val="4D4F53"/>
      </a:dk1>
      <a:lt1>
        <a:srgbClr val="FFFFFF"/>
      </a:lt1>
      <a:dk2>
        <a:srgbClr val="003399"/>
      </a:dk2>
      <a:lt2>
        <a:srgbClr val="808080"/>
      </a:lt2>
      <a:accent1>
        <a:srgbClr val="D4D4D0"/>
      </a:accent1>
      <a:accent2>
        <a:srgbClr val="EDB72B"/>
      </a:accent2>
      <a:accent3>
        <a:srgbClr val="FFFFFF"/>
      </a:accent3>
      <a:accent4>
        <a:srgbClr val="404246"/>
      </a:accent4>
      <a:accent5>
        <a:srgbClr val="E6E6E4"/>
      </a:accent5>
      <a:accent6>
        <a:srgbClr val="D7A626"/>
      </a:accent6>
      <a:hlink>
        <a:srgbClr val="7C848A"/>
      </a:hlink>
      <a:folHlink>
        <a:srgbClr val="647D8F"/>
      </a:folHlink>
    </a:clrScheme>
    <a:fontScheme name="United_PowerPoint_200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United_PowerPoint_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5_Theme1">
  <a:themeElements>
    <a:clrScheme name="">
      <a:dk1>
        <a:srgbClr val="4D4F53"/>
      </a:dk1>
      <a:lt1>
        <a:srgbClr val="FFFFFF"/>
      </a:lt1>
      <a:dk2>
        <a:srgbClr val="003399"/>
      </a:dk2>
      <a:lt2>
        <a:srgbClr val="808080"/>
      </a:lt2>
      <a:accent1>
        <a:srgbClr val="D4D4D0"/>
      </a:accent1>
      <a:accent2>
        <a:srgbClr val="EDB72B"/>
      </a:accent2>
      <a:accent3>
        <a:srgbClr val="FFFFFF"/>
      </a:accent3>
      <a:accent4>
        <a:srgbClr val="404246"/>
      </a:accent4>
      <a:accent5>
        <a:srgbClr val="E6E6E4"/>
      </a:accent5>
      <a:accent6>
        <a:srgbClr val="D7A626"/>
      </a:accent6>
      <a:hlink>
        <a:srgbClr val="7C848A"/>
      </a:hlink>
      <a:folHlink>
        <a:srgbClr val="647D8F"/>
      </a:folHlink>
    </a:clrScheme>
    <a:fontScheme name="United_PowerPoint_200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United_PowerPoint_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_Office Theme">
  <a:themeElements>
    <a:clrScheme name="Heart #1">
      <a:dk1>
        <a:srgbClr val="000000"/>
      </a:dk1>
      <a:lt1>
        <a:sysClr val="window" lastClr="FFFFFF"/>
      </a:lt1>
      <a:dk2>
        <a:srgbClr val="111B40"/>
      </a:dk2>
      <a:lt2>
        <a:srgbClr val="FFFFFF"/>
      </a:lt2>
      <a:accent1>
        <a:srgbClr val="304CB2"/>
      </a:accent1>
      <a:accent2>
        <a:srgbClr val="D5152E"/>
      </a:accent2>
      <a:accent3>
        <a:srgbClr val="606060"/>
      </a:accent3>
      <a:accent4>
        <a:srgbClr val="5E7E94"/>
      </a:accent4>
      <a:accent5>
        <a:srgbClr val="FFBF27"/>
      </a:accent5>
      <a:accent6>
        <a:srgbClr val="E5E3E3"/>
      </a:accent6>
      <a:hlink>
        <a:srgbClr val="606060"/>
      </a:hlink>
      <a:folHlink>
        <a:srgbClr val="5E7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4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5_RTCA PPT Them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79_United_CF_ULA086">
  <a:themeElements>
    <a:clrScheme name="Current">
      <a:dk1>
        <a:srgbClr val="4D4F53"/>
      </a:dk1>
      <a:lt1>
        <a:srgbClr val="FFFFFF"/>
      </a:lt1>
      <a:dk2>
        <a:srgbClr val="003399"/>
      </a:dk2>
      <a:lt2>
        <a:srgbClr val="647D8F"/>
      </a:lt2>
      <a:accent1>
        <a:srgbClr val="D4D4D0"/>
      </a:accent1>
      <a:accent2>
        <a:srgbClr val="EDB72B"/>
      </a:accent2>
      <a:accent3>
        <a:srgbClr val="9CB0D7"/>
      </a:accent3>
      <a:accent4>
        <a:srgbClr val="003399"/>
      </a:accent4>
      <a:accent5>
        <a:srgbClr val="FF6600"/>
      </a:accent5>
      <a:accent6>
        <a:srgbClr val="808080"/>
      </a:accent6>
      <a:hlink>
        <a:srgbClr val="9CB0D7"/>
      </a:hlink>
      <a:folHlink>
        <a:srgbClr val="00339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4D4F53"/>
        </a:dk1>
        <a:lt1>
          <a:srgbClr val="FFFFFF"/>
        </a:lt1>
        <a:dk2>
          <a:srgbClr val="003399"/>
        </a:dk2>
        <a:lt2>
          <a:srgbClr val="647D8F"/>
        </a:lt2>
        <a:accent1>
          <a:srgbClr val="D4D4D0"/>
        </a:accent1>
        <a:accent2>
          <a:srgbClr val="EDB72B"/>
        </a:accent2>
        <a:accent3>
          <a:srgbClr val="9CB0D7"/>
        </a:accent3>
        <a:accent4>
          <a:srgbClr val="003399"/>
        </a:accent4>
        <a:accent5>
          <a:srgbClr val="FF6600"/>
        </a:accent5>
        <a:accent6>
          <a:srgbClr val="808080"/>
        </a:accent6>
        <a:hlink>
          <a:srgbClr val="9CB0D7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8_Custom Design">
  <a:themeElements>
    <a:clrScheme name="1_Custom Design 1">
      <a:dk1>
        <a:srgbClr val="000000"/>
      </a:dk1>
      <a:lt1>
        <a:srgbClr val="FFFFFF"/>
      </a:lt1>
      <a:dk2>
        <a:srgbClr val="003399"/>
      </a:dk2>
      <a:lt2>
        <a:srgbClr val="B0B5B9"/>
      </a:lt2>
      <a:accent1>
        <a:srgbClr val="335CAD"/>
      </a:accent1>
      <a:accent2>
        <a:srgbClr val="EDB72B"/>
      </a:accent2>
      <a:accent3>
        <a:srgbClr val="FFFFFF"/>
      </a:accent3>
      <a:accent4>
        <a:srgbClr val="000000"/>
      </a:accent4>
      <a:accent5>
        <a:srgbClr val="ADB5D3"/>
      </a:accent5>
      <a:accent6>
        <a:srgbClr val="D7A626"/>
      </a:accent6>
      <a:hlink>
        <a:srgbClr val="647D8F"/>
      </a:hlink>
      <a:folHlink>
        <a:srgbClr val="62A9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3399"/>
        </a:dk2>
        <a:lt2>
          <a:srgbClr val="B0B5B9"/>
        </a:lt2>
        <a:accent1>
          <a:srgbClr val="335CAD"/>
        </a:accent1>
        <a:accent2>
          <a:srgbClr val="EDB72B"/>
        </a:accent2>
        <a:accent3>
          <a:srgbClr val="FFFFFF"/>
        </a:accent3>
        <a:accent4>
          <a:srgbClr val="000000"/>
        </a:accent4>
        <a:accent5>
          <a:srgbClr val="ADB5D3"/>
        </a:accent5>
        <a:accent6>
          <a:srgbClr val="D7A626"/>
        </a:accent6>
        <a:hlink>
          <a:srgbClr val="647D8F"/>
        </a:hlink>
        <a:folHlink>
          <a:srgbClr val="62A9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9_Custom Design">
  <a:themeElements>
    <a:clrScheme name="1_Custom Design 1">
      <a:dk1>
        <a:srgbClr val="000000"/>
      </a:dk1>
      <a:lt1>
        <a:srgbClr val="FFFFFF"/>
      </a:lt1>
      <a:dk2>
        <a:srgbClr val="003399"/>
      </a:dk2>
      <a:lt2>
        <a:srgbClr val="B0B5B9"/>
      </a:lt2>
      <a:accent1>
        <a:srgbClr val="335CAD"/>
      </a:accent1>
      <a:accent2>
        <a:srgbClr val="EDB72B"/>
      </a:accent2>
      <a:accent3>
        <a:srgbClr val="FFFFFF"/>
      </a:accent3>
      <a:accent4>
        <a:srgbClr val="000000"/>
      </a:accent4>
      <a:accent5>
        <a:srgbClr val="ADB5D3"/>
      </a:accent5>
      <a:accent6>
        <a:srgbClr val="D7A626"/>
      </a:accent6>
      <a:hlink>
        <a:srgbClr val="647D8F"/>
      </a:hlink>
      <a:folHlink>
        <a:srgbClr val="62A9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3399"/>
        </a:dk2>
        <a:lt2>
          <a:srgbClr val="B0B5B9"/>
        </a:lt2>
        <a:accent1>
          <a:srgbClr val="335CAD"/>
        </a:accent1>
        <a:accent2>
          <a:srgbClr val="EDB72B"/>
        </a:accent2>
        <a:accent3>
          <a:srgbClr val="FFFFFF"/>
        </a:accent3>
        <a:accent4>
          <a:srgbClr val="000000"/>
        </a:accent4>
        <a:accent5>
          <a:srgbClr val="ADB5D3"/>
        </a:accent5>
        <a:accent6>
          <a:srgbClr val="D7A626"/>
        </a:accent6>
        <a:hlink>
          <a:srgbClr val="647D8F"/>
        </a:hlink>
        <a:folHlink>
          <a:srgbClr val="62A9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RTCA Them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ction Plan CCC Membership.pptx" id="{7F39D3E0-9E8B-4D3E-A635-82B8F4AEBC7D}" vid="{260F6B65-AEF4-4D63-8B9B-3E003CB9992C}"/>
    </a:ext>
  </a:extLst>
</a:theme>
</file>

<file path=ppt/theme/theme54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_RTCA Them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ction Plan CCC Membership.pptx" id="{7F39D3E0-9E8B-4D3E-A635-82B8F4AEBC7D}" vid="{260F6B65-AEF4-4D63-8B9B-3E003CB9992C}"/>
    </a:ext>
  </a:extLst>
</a:theme>
</file>

<file path=ppt/theme/theme57.xml><?xml version="1.0" encoding="utf-8"?>
<a:theme xmlns:a="http://schemas.openxmlformats.org/drawingml/2006/main" name="2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7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1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1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33629</TotalTime>
  <Words>226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83" baseType="lpstr">
      <vt:lpstr>ＭＳ Ｐゴシック</vt:lpstr>
      <vt:lpstr>Arial</vt:lpstr>
      <vt:lpstr>Calibri</vt:lpstr>
      <vt:lpstr>Courier New</vt:lpstr>
      <vt:lpstr>Helvetica Neue Medium</vt:lpstr>
      <vt:lpstr>Monotype Sorts</vt:lpstr>
      <vt:lpstr>Myriad Pro</vt:lpstr>
      <vt:lpstr>Tahoma</vt:lpstr>
      <vt:lpstr>Times New Roman</vt:lpstr>
      <vt:lpstr>Wingdings</vt:lpstr>
      <vt:lpstr>RTCA 4-3 New Master</vt:lpstr>
      <vt:lpstr>Custom Design</vt:lpstr>
      <vt:lpstr>2_Custom Design</vt:lpstr>
      <vt:lpstr>1_Custom Design</vt:lpstr>
      <vt:lpstr>3_Custom Design</vt:lpstr>
      <vt:lpstr>Default Design</vt:lpstr>
      <vt:lpstr>4_Custom Design</vt:lpstr>
      <vt:lpstr>5_Custom Design</vt:lpstr>
      <vt:lpstr>6_Custom Design</vt:lpstr>
      <vt:lpstr>7_Custom Design</vt:lpstr>
      <vt:lpstr>1_Default Design</vt:lpstr>
      <vt:lpstr>8_Custom Design</vt:lpstr>
      <vt:lpstr>9_Custom Design</vt:lpstr>
      <vt:lpstr>4_Office Theme</vt:lpstr>
      <vt:lpstr>New - US Airways</vt:lpstr>
      <vt:lpstr>CCAT_2003ppt 2009_ PresentationV1</vt:lpstr>
      <vt:lpstr>10_Custom Design</vt:lpstr>
      <vt:lpstr>11_Custom Design</vt:lpstr>
      <vt:lpstr>1_BOT February 2009</vt:lpstr>
      <vt:lpstr>25_Office Theme</vt:lpstr>
      <vt:lpstr>26_Office Theme</vt:lpstr>
      <vt:lpstr>Theme1</vt:lpstr>
      <vt:lpstr>1_Theme1</vt:lpstr>
      <vt:lpstr>2_Office Theme</vt:lpstr>
      <vt:lpstr>2_Theme1</vt:lpstr>
      <vt:lpstr>12_Custom Design</vt:lpstr>
      <vt:lpstr>13_Custom Design</vt:lpstr>
      <vt:lpstr>1_2 line title master</vt:lpstr>
      <vt:lpstr>5_Office Theme</vt:lpstr>
      <vt:lpstr>22_Office Theme</vt:lpstr>
      <vt:lpstr>3_FAA NextGen - 2011</vt:lpstr>
      <vt:lpstr>15_Custom Design</vt:lpstr>
      <vt:lpstr>17_Custom Design</vt:lpstr>
      <vt:lpstr>18_Custom Design</vt:lpstr>
      <vt:lpstr>2_RTCA PPT Theme</vt:lpstr>
      <vt:lpstr>23_Office Theme</vt:lpstr>
      <vt:lpstr>32_Office Theme</vt:lpstr>
      <vt:lpstr>5_FAA NextGen - 2011</vt:lpstr>
      <vt:lpstr>41_Office Theme</vt:lpstr>
      <vt:lpstr>14_Custom Design</vt:lpstr>
      <vt:lpstr>16_Custom Design</vt:lpstr>
      <vt:lpstr>19_Custom Design</vt:lpstr>
      <vt:lpstr>Office Theme</vt:lpstr>
      <vt:lpstr>3_Theme1</vt:lpstr>
      <vt:lpstr>5_Theme1</vt:lpstr>
      <vt:lpstr>1_Office Theme</vt:lpstr>
      <vt:lpstr>7_Office Theme</vt:lpstr>
      <vt:lpstr>5_RTCA PPT Theme</vt:lpstr>
      <vt:lpstr>6_Theme1</vt:lpstr>
      <vt:lpstr>79_United_CF_ULA086</vt:lpstr>
      <vt:lpstr>28_Custom Design</vt:lpstr>
      <vt:lpstr>29_Custom Design</vt:lpstr>
      <vt:lpstr>RTCA Theme</vt:lpstr>
      <vt:lpstr>4_Theme1</vt:lpstr>
      <vt:lpstr>20_Custom Design</vt:lpstr>
      <vt:lpstr>1_RTCA Theme</vt:lpstr>
      <vt:lpstr>21_Custom Design</vt:lpstr>
      <vt:lpstr>7_Theme1</vt:lpstr>
      <vt:lpstr>think-cell Slide</vt:lpstr>
      <vt:lpstr>Welcome to the Meeting of the  Drone Advisory Committee   </vt:lpstr>
      <vt:lpstr>Official Statement of the Designated Federal Officer</vt:lpstr>
      <vt:lpstr>PUBLIC MEETING ANNOUNCEMENT  Read by: Designated Federal Officer Dan Elwell Drone Advisory Committee  July 21, 2017</vt:lpstr>
      <vt:lpstr>DAC Agenda Topics</vt:lpstr>
      <vt:lpstr>Welcome and Introductions   Opening Remarks  </vt:lpstr>
      <vt:lpstr>Review and Approval of:  Minutes – May 3, 2017   </vt:lpstr>
      <vt:lpstr>Report out of DACSC TG3  (UAS Funding)</vt:lpstr>
      <vt:lpstr>Discussion of TG3 Report</vt:lpstr>
      <vt:lpstr>Status Report of DACSC TG1  (Roles and Responsibilities) </vt:lpstr>
      <vt:lpstr>Discussion of TG1 Status Report</vt:lpstr>
      <vt:lpstr>  Closing Remarks  </vt:lpstr>
      <vt:lpstr>Summary of Meeting and Next Steps    </vt:lpstr>
      <vt:lpstr>Concluding Items</vt:lpstr>
      <vt:lpstr> Adjourn</vt:lpstr>
    </vt:vector>
  </TitlesOfParts>
  <Company>RTCA,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Advisory Committee (NAC) Subcommittee Meeting</dc:title>
  <dc:creator>Cyndy Brown</dc:creator>
  <cp:lastModifiedBy>Claudia Chaudhari</cp:lastModifiedBy>
  <cp:revision>2341</cp:revision>
  <cp:lastPrinted>2017-07-14T13:27:11Z</cp:lastPrinted>
  <dcterms:created xsi:type="dcterms:W3CDTF">2009-08-20T02:31:03Z</dcterms:created>
  <dcterms:modified xsi:type="dcterms:W3CDTF">2017-07-21T16:09:22Z</dcterms:modified>
</cp:coreProperties>
</file>